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
  </p:notesMasterIdLst>
  <p:handoutMasterIdLst>
    <p:handoutMasterId r:id="rId28"/>
  </p:handoutMasterIdLst>
  <p:sldIdLst>
    <p:sldId id="257" r:id="rId2"/>
    <p:sldId id="288" r:id="rId3"/>
    <p:sldId id="258" r:id="rId4"/>
    <p:sldId id="271" r:id="rId5"/>
    <p:sldId id="259" r:id="rId6"/>
    <p:sldId id="260" r:id="rId7"/>
    <p:sldId id="262" r:id="rId8"/>
    <p:sldId id="272" r:id="rId9"/>
    <p:sldId id="263" r:id="rId10"/>
    <p:sldId id="264"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75293" autoAdjust="0"/>
  </p:normalViewPr>
  <p:slideViewPr>
    <p:cSldViewPr snapToGrid="0">
      <p:cViewPr varScale="1">
        <p:scale>
          <a:sx n="160" d="100"/>
          <a:sy n="160" d="100"/>
        </p:scale>
        <p:origin x="264" y="138"/>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4/21/2022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4/21/2022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I am going to introduce this research article on security vulnerabilities and defenses in emerging mobile applications, including augmented reality/virtual reality, and voice assistant systems.</a:t>
            </a:r>
            <a:r>
              <a:rPr lang="en-US"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To leverage facial vibrations for the eavesdropping attack, the authors assume the adversary has a malicious app installed on the victim’s AR/VR device, either through fooling the victim to install the app or posting the app on the AR/VR app stores.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 malicious app collects motion sensor data in the background and sends the data to the remote adversary. Their study on two mainstream AR/VR programming platforms, including Oculus and </a:t>
            </a:r>
            <a:r>
              <a:rPr lang="en-US" sz="1200" kern="1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OpenVR</a:t>
            </a: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show that accessing motion sensor data does not require any permission.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With the sensor data, the adversary can apply signal processing and learning-based techniques to reveal the victim's gender, identity, and speech content. </a:t>
            </a:r>
          </a:p>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11</a:t>
            </a:fld>
            <a:endParaRPr lang="en-US" dirty="0"/>
          </a:p>
        </p:txBody>
      </p:sp>
    </p:spTree>
    <p:extLst>
      <p:ext uri="{BB962C8B-B14F-4D97-AF65-F5344CB8AC3E}">
        <p14:creationId xmlns:p14="http://schemas.microsoft.com/office/powerpoint/2010/main" val="311072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12</a:t>
            </a:fld>
            <a:endParaRPr lang="en-US" dirty="0"/>
          </a:p>
        </p:txBody>
      </p:sp>
    </p:spTree>
    <p:extLst>
      <p:ext uri="{BB962C8B-B14F-4D97-AF65-F5344CB8AC3E}">
        <p14:creationId xmlns:p14="http://schemas.microsoft.com/office/powerpoint/2010/main" val="347632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13</a:t>
            </a:fld>
            <a:endParaRPr lang="en-US" dirty="0"/>
          </a:p>
        </p:txBody>
      </p:sp>
    </p:spTree>
    <p:extLst>
      <p:ext uri="{BB962C8B-B14F-4D97-AF65-F5344CB8AC3E}">
        <p14:creationId xmlns:p14="http://schemas.microsoft.com/office/powerpoint/2010/main" val="3949001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To conduct a practical eavesdropping attack, the authors first need to detect the presence of human speech based on the motion sensor readings. In AR/VR scenarios, the built-in motion sensor of the headset can capture other body movements, thereby making it very difficult to perform speech detection. To circumvent this issue, the authors leverage the fact that most human body movements usually reside in low-frequency bands. Thus, it is more reliable to detect human speech based on the high-frequency bone-borne vibrations, which are only present during speech pronunciation. </a:t>
            </a:r>
          </a:p>
          <a:p>
            <a:pPr marL="342900" marR="0" lvl="0" indent="-342900" algn="just">
              <a:spcBef>
                <a:spcPts val="0"/>
              </a:spcBef>
              <a:spcAft>
                <a:spcPts val="0"/>
              </a:spcAft>
              <a:buFont typeface="Wingdings" panose="05000000000000000000" pitchFamily="2" charset="2"/>
              <a:buChar char=""/>
            </a:pP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Particularly, the authors calculate the spectrograms of three axes of the accelerometer by applying Short-Time Fast Fourier Transform and conduct element-wise summation on their magnitude. Based on the summed spectrogram. The authors then accumulate the energy across frequencies over 100</a:t>
            </a:r>
            <a:r>
              <a:rPr lang="en-US" sz="1200" kern="100" dirty="0">
                <a:solidFill>
                  <a:srgbClr val="000000"/>
                </a:solidFill>
                <a:effectLst/>
                <a:latin typeface="Cambria Math" panose="02040503050406030204" pitchFamily="18" charset="0"/>
                <a:ea typeface="DengXian" panose="02010600030101010101" pitchFamily="2" charset="-122"/>
                <a:cs typeface="Cambria Math" panose="02040503050406030204" pitchFamily="18" charset="0"/>
              </a:rPr>
              <a:t>𝐻𝑧</a:t>
            </a: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where the bone-borne vibrations reside, and use a threshold-based method to detect speech.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14</a:t>
            </a:fld>
            <a:endParaRPr lang="en-US" dirty="0"/>
          </a:p>
        </p:txBody>
      </p:sp>
    </p:spTree>
    <p:extLst>
      <p:ext uri="{BB962C8B-B14F-4D97-AF65-F5344CB8AC3E}">
        <p14:creationId xmlns:p14="http://schemas.microsoft.com/office/powerpoint/2010/main" val="364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To achieve reliable facial vibration extraction, the authors need to remove the motion artifacts contaminating the sensor data. Since human movements normally impact the motion sensor readings at low frequencies, a straight-forward approach is to employ a high-pass filter to remove the low-frequency artifacts. However, finding an optimal cut-off frequency is challenging, since the facial muscle movements are also captured in readings at low frequencies.</a:t>
            </a:r>
          </a:p>
          <a:p>
            <a:pPr marL="342900" marR="0" lvl="0" indent="-342900" algn="just">
              <a:spcBef>
                <a:spcPts val="0"/>
              </a:spcBef>
              <a:spcAft>
                <a:spcPts val="0"/>
              </a:spcAft>
              <a:buFont typeface="Wingdings" panose="05000000000000000000" pitchFamily="2" charset="2"/>
              <a:buChar char=""/>
            </a:pP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 authors model the denoising as a regression problem, which estimates the "clean" motion sensor data based on the noisy readings distorted by human movements. Particularly, they develop deep regression model to estimate a mask, that maps spectrograms with motion artifact into clean spectrogram. To train the deep regression model, they collect motion sensor data of speech and a set of representative body movements without speaking, separately, and then mix them to generate the training data. The sensor data of speech is used as the target regression variables.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15</a:t>
            </a:fld>
            <a:endParaRPr lang="en-US" dirty="0"/>
          </a:p>
        </p:txBody>
      </p:sp>
    </p:spTree>
    <p:extLst>
      <p:ext uri="{BB962C8B-B14F-4D97-AF65-F5344CB8AC3E}">
        <p14:creationId xmlns:p14="http://schemas.microsoft.com/office/powerpoint/2010/main" val="3148565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Compared to gender detection and speaker identification, recognizing speech content is very challenging due to rich speaker-dependent characteristics embedded in the facial vibrations, especially in some scenarios where data labels are not available. If the victim’s motion sensor data and labels can be obtained ahead of time, their attack correlates the motion sensor data and the labels to train the CNN model for speech recognition.</a:t>
            </a:r>
          </a:p>
          <a:p>
            <a:pPr marL="342900" marR="0" lvl="0" indent="-342900" algn="just">
              <a:spcBef>
                <a:spcPts val="0"/>
              </a:spcBef>
              <a:spcAft>
                <a:spcPts val="0"/>
              </a:spcAft>
              <a:buFont typeface="Wingdings" panose="05000000000000000000" pitchFamily="2" charset="2"/>
              <a:buChar char=""/>
            </a:pP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Otherwise, they utilize the victim’s motion sensor data collected during the attack phase to adapt a pre-trained CNN model built on other people to the victim’s feature space. To realize such an attack, they design an unsupervised domain adaptation scheme to update the parameters of the pre-trained CNN model, making the knowledge learned from the pre-trained model to be transferred to the speech recognition task targeting the victim.</a:t>
            </a: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16</a:t>
            </a:fld>
            <a:endParaRPr lang="en-US" dirty="0"/>
          </a:p>
        </p:txBody>
      </p:sp>
    </p:spTree>
    <p:extLst>
      <p:ext uri="{BB962C8B-B14F-4D97-AF65-F5344CB8AC3E}">
        <p14:creationId xmlns:p14="http://schemas.microsoft.com/office/powerpoint/2010/main" val="2211362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put all the attack components together</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17</a:t>
            </a:fld>
            <a:endParaRPr lang="en-US" dirty="0"/>
          </a:p>
        </p:txBody>
      </p:sp>
    </p:spTree>
    <p:extLst>
      <p:ext uri="{BB962C8B-B14F-4D97-AF65-F5344CB8AC3E}">
        <p14:creationId xmlns:p14="http://schemas.microsoft.com/office/powerpoint/2010/main" val="2373477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18</a:t>
            </a:fld>
            <a:endParaRPr lang="en-US" dirty="0"/>
          </a:p>
        </p:txBody>
      </p:sp>
    </p:spTree>
    <p:extLst>
      <p:ext uri="{BB962C8B-B14F-4D97-AF65-F5344CB8AC3E}">
        <p14:creationId xmlns:p14="http://schemas.microsoft.com/office/powerpoint/2010/main" val="268105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19</a:t>
            </a:fld>
            <a:endParaRPr lang="en-US" dirty="0"/>
          </a:p>
        </p:txBody>
      </p:sp>
    </p:spTree>
    <p:extLst>
      <p:ext uri="{BB962C8B-B14F-4D97-AF65-F5344CB8AC3E}">
        <p14:creationId xmlns:p14="http://schemas.microsoft.com/office/powerpoint/2010/main" val="3784108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For speaker identification, we find that when leveraging both facial muscle movements and bone-borne vibrations, our attack can achieve over 97% and 93% attack success rates on Oculus Quest and HTC </a:t>
            </a:r>
            <a:r>
              <a:rPr lang="en-US" sz="1200" kern="1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Vive</a:t>
            </a: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Pro, respectively.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 success rates are over 94% for both cardboard headsets, which demonstrate the effectiveness of the proposed attack.</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20</a:t>
            </a:fld>
            <a:endParaRPr lang="en-US" dirty="0"/>
          </a:p>
        </p:txBody>
      </p:sp>
    </p:spTree>
    <p:extLst>
      <p:ext uri="{BB962C8B-B14F-4D97-AF65-F5344CB8AC3E}">
        <p14:creationId xmlns:p14="http://schemas.microsoft.com/office/powerpoint/2010/main" val="368491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For gender detection, our attack can achieve over 99% accuracy under scenario-1, attack with prior victim data.</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In addition, for scenario 2 and 3, where the adversary does not have prior data of the victim, our attack can still achieve over 85% success rate.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21</a:t>
            </a:fld>
            <a:endParaRPr lang="en-US" dirty="0"/>
          </a:p>
        </p:txBody>
      </p:sp>
    </p:spTree>
    <p:extLst>
      <p:ext uri="{BB962C8B-B14F-4D97-AF65-F5344CB8AC3E}">
        <p14:creationId xmlns:p14="http://schemas.microsoft.com/office/powerpoint/2010/main" val="503548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For speech recognition, it is encouraging to find that both Oculus Quest and HTC </a:t>
            </a:r>
            <a:r>
              <a:rPr lang="en-US" sz="1200" kern="1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Vive</a:t>
            </a: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Pro have over 99% success rates when using both facial muscle movements and bone-borne vibrations.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For the two cardboard headsets, even with lower sampling rates, the attack success rates are still over 93%.</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22</a:t>
            </a:fld>
            <a:endParaRPr lang="en-US" dirty="0"/>
          </a:p>
        </p:txBody>
      </p:sp>
    </p:spTree>
    <p:extLst>
      <p:ext uri="{BB962C8B-B14F-4D97-AF65-F5344CB8AC3E}">
        <p14:creationId xmlns:p14="http://schemas.microsoft.com/office/powerpoint/2010/main" val="1168149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For more challenging attack scenarios, where the adversary does not have labels for training, the attack can achieve over 54% top-1 success rate and 81% top-3 success rates on digit recognition. The success rates are around 10% lower for HTC </a:t>
            </a:r>
            <a:r>
              <a:rPr lang="en-US" sz="1200" kern="1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Vive</a:t>
            </a: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For the most challenging scenario, scenario-3, their attack can still obtain 44% top-1 and 72% top-3 accuracies for digit recognition, which is much higher than the random guess accuracy of 9%.</a:t>
            </a:r>
            <a:endParaRPr lang="en-US" sz="12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dirty="0">
                <a:solidFill>
                  <a:srgbClr val="000000"/>
                </a:solidFill>
                <a:effectLst/>
                <a:latin typeface="Times New Roman" panose="02020603050405020304" pitchFamily="18" charset="0"/>
                <a:ea typeface="DengXian" panose="02010600030101010101" pitchFamily="2" charset="-122"/>
              </a:rPr>
              <a:t>In general, they find that scenario-2 with adaptive training leads to higher success rates.</a:t>
            </a: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23</a:t>
            </a:fld>
            <a:endParaRPr lang="en-US" dirty="0"/>
          </a:p>
        </p:txBody>
      </p:sp>
    </p:spTree>
    <p:extLst>
      <p:ext uri="{BB962C8B-B14F-4D97-AF65-F5344CB8AC3E}">
        <p14:creationId xmlns:p14="http://schemas.microsoft.com/office/powerpoint/2010/main" val="3547116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Wingdings" panose="05000000000000000000" pitchFamily="2" charset="2"/>
              <a:buNone/>
            </a:pPr>
            <a:r>
              <a:rPr lang="en-US" sz="1200" kern="1200" dirty="0">
                <a:solidFill>
                  <a:schemeClr val="tx1"/>
                </a:solidFill>
                <a:effectLst/>
                <a:latin typeface="+mn-lt"/>
                <a:ea typeface="+mn-ea"/>
                <a:cs typeface="+mn-cs"/>
              </a:rPr>
              <a:t>They </a:t>
            </a: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explore the first-of-its-kind attack that infers private and sensitive information leveraging the facial vibrations associated with live speech while using face-mounted AR/VR devices</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just">
              <a:spcBef>
                <a:spcPts val="0"/>
              </a:spcBef>
              <a:spcAft>
                <a:spcPts val="0"/>
              </a:spcAft>
              <a:buFont typeface="Wingdings" panose="05000000000000000000" pitchFamily="2" charset="2"/>
              <a:buNone/>
            </a:pPr>
            <a:endPar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just">
              <a:spcBef>
                <a:spcPts val="0"/>
              </a:spcBef>
              <a:spcAft>
                <a:spcPts val="0"/>
              </a:spcAft>
              <a:buFont typeface="Wingdings" panose="05000000000000000000" pitchFamily="2" charset="2"/>
              <a:buNone/>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They find that the speech effects in the motion sensor readings are dominated by the facial muscle movements and bone-borne vibrations</a:t>
            </a:r>
          </a:p>
          <a:p>
            <a:pPr marL="0" marR="0" lvl="0" indent="0" algn="just">
              <a:spcBef>
                <a:spcPts val="0"/>
              </a:spcBef>
              <a:spcAft>
                <a:spcPts val="0"/>
              </a:spcAft>
              <a:buFont typeface="Wingdings" panose="05000000000000000000" pitchFamily="2" charset="2"/>
              <a:buNone/>
            </a:pPr>
            <a:endPar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just">
              <a:spcBef>
                <a:spcPts val="0"/>
              </a:spcBef>
              <a:spcAft>
                <a:spcPts val="0"/>
              </a:spcAft>
              <a:buFont typeface="Wingdings" panose="05000000000000000000" pitchFamily="2" charset="2"/>
              <a:buNone/>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They also design a series of techniques to infer the headset wearer’s gender, identity and simple speech content. </a:t>
            </a:r>
            <a:endParaRPr lang="en-US" sz="12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just">
              <a:spcBef>
                <a:spcPts val="0"/>
              </a:spcBef>
              <a:spcAft>
                <a:spcPts val="0"/>
              </a:spcAft>
              <a:buFont typeface="Wingdings" panose="05000000000000000000" pitchFamily="2" charset="2"/>
              <a:buNone/>
            </a:pPr>
            <a:endParaRPr lang="en-US" sz="12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just">
              <a:spcBef>
                <a:spcPts val="0"/>
              </a:spcBef>
              <a:spcAft>
                <a:spcPts val="0"/>
              </a:spcAft>
              <a:buFont typeface="Wingdings" panose="05000000000000000000" pitchFamily="2" charset="2"/>
              <a:buNone/>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Their extensive experiments demonstrate that the attack can derive the headset wearer’s sensitive information with four mainstream AR/VR headsets  </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24</a:t>
            </a:fld>
            <a:endParaRPr lang="en-US" dirty="0"/>
          </a:p>
        </p:txBody>
      </p:sp>
    </p:spTree>
    <p:extLst>
      <p:ext uri="{BB962C8B-B14F-4D97-AF65-F5344CB8AC3E}">
        <p14:creationId xmlns:p14="http://schemas.microsoft.com/office/powerpoint/2010/main" val="4113790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I am going to introduce this research article on security vulnerabilities and defenses in emerging mobile applications, including augmented reality/virtual reality, and voice assistant systems.</a:t>
            </a:r>
            <a:r>
              <a:rPr lang="en-US"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25</a:t>
            </a:fld>
            <a:endParaRPr lang="en-US" dirty="0"/>
          </a:p>
        </p:txBody>
      </p:sp>
    </p:spTree>
    <p:extLst>
      <p:ext uri="{BB962C8B-B14F-4D97-AF65-F5344CB8AC3E}">
        <p14:creationId xmlns:p14="http://schemas.microsoft.com/office/powerpoint/2010/main" val="121615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315703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With the capability of creating 3D virtual worlds, where users can immerse in and interact with, augmented reality/virtual reality devices have attracted millions of users. The market size is expected to reach 12 billion dollars in the next two years.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 rapid expansion of face-mounted devices facilitates a broad array of emerging applications, such as immersive gaming, virtual shopping, banking, healthcare, and education.</a:t>
            </a:r>
            <a:endParaRPr lang="en-US" sz="12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dirty="0">
                <a:solidFill>
                  <a:srgbClr val="000000"/>
                </a:solidFill>
                <a:effectLst/>
                <a:latin typeface="Times New Roman" panose="02020603050405020304" pitchFamily="18" charset="0"/>
                <a:ea typeface="DengXian" panose="02010600030101010101" pitchFamily="2" charset="-122"/>
              </a:rPr>
              <a:t>As the AR/VR domain extends beyond gaming, the control logic of AR/VR devices has been largely shifting from controller-dominated interactions towards headset-dominated interactions via voice user interfaces.</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In AR/VR scenarios, the headset is closely mounted on the user’s head and presses different parts of the face. The authors find that such a unique and fundamental characteristic makes the headset susceptible to the facial vibrations caused by human speech, which are embedded with rich speech and speaker characteristics.</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Based on this key insight, the authors explore using built-in AR/VR motion sensors including accelerometers and gyroscopes for eavesdropping attacks. Accessing these built-in motion sensors usually does not require user permission, since almost all AR/VR applications need to utilize the motion sensors to track the user’s head motions and simulate the corresponding movements in the virtual environment. </a:t>
            </a: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6</a:t>
            </a:fld>
            <a:endParaRPr lang="en-US" dirty="0"/>
          </a:p>
        </p:txBody>
      </p:sp>
    </p:spTree>
    <p:extLst>
      <p:ext uri="{BB962C8B-B14F-4D97-AF65-F5344CB8AC3E}">
        <p14:creationId xmlns:p14="http://schemas.microsoft.com/office/powerpoint/2010/main" val="3069441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 authors found that the facial vibrations can reveal private information associated with the wearer’s identity, which can be used to infer watching/shopping preferences, AR/VR travel histories, and App usage behaviors.</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the same time, facial vibrations can be used to detect the gender of the victim, for advertising gender-specific products or analyzing gender-specific behaviors without the user’s permission.</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7</a:t>
            </a:fld>
            <a:endParaRPr lang="en-US" dirty="0"/>
          </a:p>
        </p:txBody>
      </p:sp>
    </p:spTree>
    <p:extLst>
      <p:ext uri="{BB962C8B-B14F-4D97-AF65-F5344CB8AC3E}">
        <p14:creationId xmlns:p14="http://schemas.microsoft.com/office/powerpoint/2010/main" val="1144087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8</a:t>
            </a:fld>
            <a:endParaRPr lang="en-US" dirty="0"/>
          </a:p>
        </p:txBody>
      </p:sp>
    </p:spTree>
    <p:extLst>
      <p:ext uri="{BB962C8B-B14F-4D97-AF65-F5344CB8AC3E}">
        <p14:creationId xmlns:p14="http://schemas.microsoft.com/office/powerpoint/2010/main" val="254616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There are two types of facial vibrations can be captured by AR/VR motion sensors. The headset can be moved or rotated by the dynamics of the underlying facial muscles, which can reflect speech content as well as the wearer’s unique private biometrics, such as the face shape, tissue properties, and behaviors of speaking. We call such dynamics as facial muscle movements.</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Furthermore, during the pronunciation of speech, the conductive vibrations produced by the vocal cords can propagate through cranial bones, thereby vibrating the AR/VR headsets. We call such bone-conductive vibrations as bone-borne vibrations.</a:t>
            </a:r>
          </a:p>
          <a:p>
            <a:endParaRPr lang="en-US" dirty="0"/>
          </a:p>
        </p:txBody>
      </p:sp>
      <p:sp>
        <p:nvSpPr>
          <p:cNvPr id="4" name="Slide Number Placeholder 3"/>
          <p:cNvSpPr>
            <a:spLocks noGrp="1"/>
          </p:cNvSpPr>
          <p:nvPr>
            <p:ph type="sldNum" sz="quarter" idx="10"/>
          </p:nvPr>
        </p:nvSpPr>
        <p:spPr/>
        <p:txBody>
          <a:bodyPr/>
          <a:lstStyle/>
          <a:p>
            <a:fld id="{5800B302-F4DC-4547-9C74-CF794137D166}" type="slidenum">
              <a:rPr lang="en-US" smtClean="0"/>
              <a:t>9</a:t>
            </a:fld>
            <a:endParaRPr lang="en-US" dirty="0"/>
          </a:p>
        </p:txBody>
      </p:sp>
    </p:spTree>
    <p:extLst>
      <p:ext uri="{BB962C8B-B14F-4D97-AF65-F5344CB8AC3E}">
        <p14:creationId xmlns:p14="http://schemas.microsoft.com/office/powerpoint/2010/main" val="908655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To demonstrate the impacts of the two types of facial vibrations on motion sensor readings, the authors conduct preliminary studies by asking a subject to wear an Oculus Quest headset and speak some simple digits, One and Oh. The built-in accelerometer is used to pick up facial vibrations propagating through the headset. The authors analyze the speech in time-frequency domain through short-time Fourier transformation and find that two types of facial vibrations impact sensor readings across 0~500Hz. </a:t>
            </a: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US"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The authors further conduct an experiment by asking the subject to perform facial movements without pronouncing, so that only facial movements are involved. The authors find that the high-frequency responses over 100Hz disappear. These observations show that the facial movements mainly influence the low-frequency motion sensor readings, while the bone-borne vibrations strongly impact the sensor readings at high frequencies. </a:t>
            </a:r>
          </a:p>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10</a:t>
            </a:fld>
            <a:endParaRPr lang="en-US" dirty="0"/>
          </a:p>
        </p:txBody>
      </p:sp>
    </p:spTree>
    <p:extLst>
      <p:ext uri="{BB962C8B-B14F-4D97-AF65-F5344CB8AC3E}">
        <p14:creationId xmlns:p14="http://schemas.microsoft.com/office/powerpoint/2010/main" val="31430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Add a footer</a:t>
            </a:r>
            <a:endParaRPr lang="en-US" dirty="0"/>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4E708F12-96AD-4ED4-8132-A78F5E42C1F5}" type="datetime1">
              <a:rPr lang="en-US" smtClean="0"/>
              <a:pPr/>
              <a:t>4/21/2022</a:t>
            </a:fld>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7FA170-8299-44AD-AEEF-FC686C3D7804}" type="datetime1">
              <a:rPr lang="en-US" smtClean="0"/>
              <a:t>4/21/2022</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231763A-68EC-4ECD-9620-D9FE9CDDD622}" type="datetime1">
              <a:rPr lang="en-US" smtClean="0"/>
              <a:t>4/21/2022</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98BEDD-6160-49BB-B372-861DE7DE9BA5}" type="datetime1">
              <a:rPr lang="en-US" smtClean="0"/>
              <a:t>4/21/2022</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AAE819F-B7FD-4B29-8F66-9E318144BC2A}" type="datetime1">
              <a:rPr lang="en-US" smtClean="0"/>
              <a:t>4/21/2022</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D4CA159C-B6E0-4F10-9F4A-2FA57003B139}" type="datetime1">
              <a:rPr lang="en-US" smtClean="0"/>
              <a:t>4/21/2022</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8" name="Footer Placeholder 27"/>
          <p:cNvSpPr>
            <a:spLocks noGrp="1"/>
          </p:cNvSpPr>
          <p:nvPr>
            <p:ph type="ftr" sz="quarter" idx="12"/>
          </p:nvPr>
        </p:nvSpPr>
        <p:spPr/>
        <p:txBody>
          <a:bodyPr rtlCol="0"/>
          <a:lstStyle/>
          <a:p>
            <a:r>
              <a:rPr lang="en-US" dirty="0"/>
              <a:t>Add a footer</a:t>
            </a:r>
          </a:p>
        </p:txBody>
      </p:sp>
      <p:sp>
        <p:nvSpPr>
          <p:cNvPr id="26" name="Date Placeholder 25"/>
          <p:cNvSpPr>
            <a:spLocks noGrp="1"/>
          </p:cNvSpPr>
          <p:nvPr>
            <p:ph type="dt" sz="half" idx="10"/>
          </p:nvPr>
        </p:nvSpPr>
        <p:spPr/>
        <p:txBody>
          <a:bodyPr rtlCol="0"/>
          <a:lstStyle/>
          <a:p>
            <a:fld id="{8170CBBB-D1D1-4386-A5E9-07F3477B78F3}" type="datetime1">
              <a:rPr lang="en-US" smtClean="0"/>
              <a:t>4/21/2022</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4" name="Footer Placeholder 3"/>
          <p:cNvSpPr>
            <a:spLocks noGrp="1"/>
          </p:cNvSpPr>
          <p:nvPr>
            <p:ph type="ftr" sz="quarter" idx="11"/>
          </p:nvPr>
        </p:nvSpPr>
        <p:spPr>
          <a:xfrm>
            <a:off x="7010400" y="612648"/>
            <a:ext cx="1767840" cy="457200"/>
          </a:xfrm>
        </p:spPr>
        <p:txBody>
          <a:bodyPr/>
          <a:lstStyle/>
          <a:p>
            <a:r>
              <a:rPr lang="en-US" dirty="0"/>
              <a:t>Add a footer</a:t>
            </a:r>
          </a:p>
        </p:txBody>
      </p:sp>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4/21/2022</a:t>
            </a:fld>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B9234BD7-6953-492C-921B-E68B2D7F14C8}" type="datetime1">
              <a:rPr lang="en-US" smtClean="0"/>
              <a:t>4/21/2022</a:t>
            </a:fld>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5A17D9B-D4D3-4E23-88DF-2E354FA43196}" type="datetime1">
              <a:rPr lang="en-US" smtClean="0"/>
              <a:t>4/21/2022</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41F67C5-D04E-4576-B61C-12ABA14BBD6C}" type="datetime1">
              <a:rPr lang="en-US" smtClean="0"/>
              <a:t>4/21/2022</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Add a footer</a:t>
            </a:r>
            <a:endParaRPr lang="en-US"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C20F09E4-6EA4-4BF3-9FC8-FF40373B88E6}" type="datetime1">
              <a:rPr lang="en-US" smtClean="0"/>
              <a:pPr/>
              <a:t>4/21/2022</a:t>
            </a:fld>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2.jpg"/><Relationship Id="rId13" Type="http://schemas.openxmlformats.org/officeDocument/2006/relationships/image" Target="../media/image37.jpe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notesSlide" Target="../notesSlides/notesSlide10.xml"/><Relationship Id="rId16" Type="http://schemas.openxmlformats.org/officeDocument/2006/relationships/image" Target="../media/image40.jpe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0.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l.acm.org/doi/abs/10.1145/3447993.3483272"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a:t>Face-Mic: inferring live speech and speaker identity via subtle facial dynamics captured by AR/VR motion sensors</a:t>
            </a:r>
          </a:p>
        </p:txBody>
      </p:sp>
      <p:sp>
        <p:nvSpPr>
          <p:cNvPr id="3" name="Subtitle 2"/>
          <p:cNvSpPr>
            <a:spLocks noGrp="1"/>
          </p:cNvSpPr>
          <p:nvPr>
            <p:ph type="subTitle" idx="1"/>
          </p:nvPr>
        </p:nvSpPr>
        <p:spPr/>
        <p:txBody>
          <a:bodyPr/>
          <a:lstStyle/>
          <a:p>
            <a:r>
              <a:rPr lang="en-US" dirty="0"/>
              <a:t>Presented by</a:t>
            </a:r>
          </a:p>
          <a:p>
            <a:r>
              <a:rPr lang="en-US" dirty="0">
                <a:solidFill>
                  <a:schemeClr val="accent4">
                    <a:lumMod val="75000"/>
                  </a:schemeClr>
                </a:solidFill>
              </a:rPr>
              <a:t>Zhengkun Ye</a:t>
            </a:r>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64059"/>
            <a:ext cx="10972800" cy="1066800"/>
          </a:xfrm>
        </p:spPr>
        <p:txBody>
          <a:bodyPr/>
          <a:lstStyle/>
          <a:p>
            <a:r>
              <a:rPr lang="en-US" dirty="0"/>
              <a:t>Responses of AR/VR Motion Sensors </a:t>
            </a:r>
          </a:p>
        </p:txBody>
      </p:sp>
      <p:sp>
        <p:nvSpPr>
          <p:cNvPr id="4" name="Text Placeholder 3"/>
          <p:cNvSpPr>
            <a:spLocks noGrp="1"/>
          </p:cNvSpPr>
          <p:nvPr>
            <p:ph sz="half" idx="1"/>
          </p:nvPr>
        </p:nvSpPr>
        <p:spPr>
          <a:xfrm>
            <a:off x="654672" y="1854456"/>
            <a:ext cx="5384800" cy="4341875"/>
          </a:xfrm>
        </p:spPr>
        <p:txBody>
          <a:bodyPr/>
          <a:lstStyle/>
          <a:p>
            <a:r>
              <a:rPr lang="en-US" dirty="0"/>
              <a:t>Capturing two types of facial vibrations via AR/VR motion sensors </a:t>
            </a:r>
          </a:p>
          <a:p>
            <a:pPr lvl="1"/>
            <a:r>
              <a:rPr lang="en-US" dirty="0"/>
              <a:t>Built-in zero permission accelerometer and a gyroscope</a:t>
            </a:r>
          </a:p>
          <a:p>
            <a:pPr lvl="1"/>
            <a:r>
              <a:rPr lang="en-US" dirty="0">
                <a:solidFill>
                  <a:schemeClr val="accent2">
                    <a:lumMod val="75000"/>
                  </a:schemeClr>
                </a:solidFill>
              </a:rPr>
              <a:t>Facial muscle movements </a:t>
            </a:r>
            <a:r>
              <a:rPr lang="en-US" dirty="0"/>
              <a:t>influence </a:t>
            </a:r>
            <a:r>
              <a:rPr lang="en-US" dirty="0">
                <a:solidFill>
                  <a:schemeClr val="accent2">
                    <a:lumMod val="75000"/>
                  </a:schemeClr>
                </a:solidFill>
              </a:rPr>
              <a:t>low-frequency sensor readings</a:t>
            </a:r>
            <a:r>
              <a:rPr lang="en-US" dirty="0"/>
              <a:t>, while </a:t>
            </a:r>
            <a:r>
              <a:rPr lang="en-US" dirty="0">
                <a:solidFill>
                  <a:schemeClr val="accent2">
                    <a:lumMod val="75000"/>
                  </a:schemeClr>
                </a:solidFill>
              </a:rPr>
              <a:t>bone-borne vibrations</a:t>
            </a:r>
            <a:r>
              <a:rPr lang="en-US" dirty="0"/>
              <a:t> impact the </a:t>
            </a:r>
            <a:r>
              <a:rPr lang="en-US" dirty="0">
                <a:solidFill>
                  <a:schemeClr val="accent2">
                    <a:lumMod val="75000"/>
                  </a:schemeClr>
                </a:solidFill>
              </a:rPr>
              <a:t>high-frequency readings </a:t>
            </a:r>
          </a:p>
        </p:txBody>
      </p:sp>
      <p:grpSp>
        <p:nvGrpSpPr>
          <p:cNvPr id="9" name="Group 8">
            <a:extLst>
              <a:ext uri="{FF2B5EF4-FFF2-40B4-BE49-F238E27FC236}">
                <a16:creationId xmlns:a16="http://schemas.microsoft.com/office/drawing/2014/main" id="{A79BC3B7-36E0-4D9F-8B4E-34DB993FF612}"/>
              </a:ext>
            </a:extLst>
          </p:cNvPr>
          <p:cNvGrpSpPr/>
          <p:nvPr/>
        </p:nvGrpSpPr>
        <p:grpSpPr>
          <a:xfrm>
            <a:off x="6152530" y="2342600"/>
            <a:ext cx="5532069" cy="3365586"/>
            <a:chOff x="2004752" y="2922320"/>
            <a:chExt cx="5532069" cy="3365586"/>
          </a:xfrm>
        </p:grpSpPr>
        <p:sp>
          <p:nvSpPr>
            <p:cNvPr id="10" name="TextBox 9">
              <a:extLst>
                <a:ext uri="{FF2B5EF4-FFF2-40B4-BE49-F238E27FC236}">
                  <a16:creationId xmlns:a16="http://schemas.microsoft.com/office/drawing/2014/main" id="{FB106C1A-D1F5-4384-B25D-8F4512244616}"/>
                </a:ext>
              </a:extLst>
            </p:cNvPr>
            <p:cNvSpPr txBox="1"/>
            <p:nvPr/>
          </p:nvSpPr>
          <p:spPr>
            <a:xfrm>
              <a:off x="2694362" y="5918574"/>
              <a:ext cx="3657600" cy="369332"/>
            </a:xfrm>
            <a:prstGeom prst="rect">
              <a:avLst/>
            </a:prstGeom>
            <a:noFill/>
          </p:spPr>
          <p:txBody>
            <a:bodyPr wrap="square" rtlCol="0">
              <a:spAutoFit/>
            </a:bodyPr>
            <a:lstStyle/>
            <a:p>
              <a:pPr defTabSz="457200" fontAlgn="auto">
                <a:spcBef>
                  <a:spcPts val="0"/>
                </a:spcBef>
                <a:spcAft>
                  <a:spcPts val="0"/>
                </a:spcAft>
              </a:pPr>
              <a:r>
                <a:rPr lang="en-US" b="1" dirty="0">
                  <a:solidFill>
                    <a:prstClr val="black"/>
                  </a:solidFill>
                  <a:latin typeface="Times New Roman" panose="02020603050405020304" pitchFamily="18" charset="0"/>
                  <a:cs typeface="Times New Roman" panose="02020603050405020304" pitchFamily="18" charset="0"/>
                </a:rPr>
                <a:t>(</a:t>
              </a: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b</a:t>
              </a:r>
              <a:r>
                <a:rPr lang="en-US" b="1" dirty="0">
                  <a:solidFill>
                    <a:prstClr val="black"/>
                  </a:solidFill>
                  <a:latin typeface="Times New Roman" panose="02020603050405020304" pitchFamily="18" charset="0"/>
                  <a:cs typeface="Times New Roman" panose="02020603050405020304" pitchFamily="18" charset="0"/>
                </a:rPr>
                <a:t>) </a:t>
              </a: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Facial muscle movements only </a:t>
              </a:r>
              <a:endParaRPr lang="en-US" b="1" dirty="0">
                <a:solidFill>
                  <a:prstClr val="black"/>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F18496D2-2631-41CA-8321-7992C91D1BEA}"/>
                </a:ext>
              </a:extLst>
            </p:cNvPr>
            <p:cNvGrpSpPr/>
            <p:nvPr/>
          </p:nvGrpSpPr>
          <p:grpSpPr>
            <a:xfrm>
              <a:off x="2040678" y="2922320"/>
              <a:ext cx="4964968" cy="1408308"/>
              <a:chOff x="838200" y="2175301"/>
              <a:chExt cx="5470436" cy="1628721"/>
            </a:xfrm>
          </p:grpSpPr>
          <p:pic>
            <p:nvPicPr>
              <p:cNvPr id="19" name="Picture 18">
                <a:extLst>
                  <a:ext uri="{FF2B5EF4-FFF2-40B4-BE49-F238E27FC236}">
                    <a16:creationId xmlns:a16="http://schemas.microsoft.com/office/drawing/2014/main" id="{DE514ADC-35A3-4D7A-993D-9E5EEA04341E}"/>
                  </a:ext>
                </a:extLst>
              </p:cNvPr>
              <p:cNvPicPr>
                <a:picLocks noChangeAspect="1"/>
              </p:cNvPicPr>
              <p:nvPr/>
            </p:nvPicPr>
            <p:blipFill>
              <a:blip r:embed="rId3"/>
              <a:stretch>
                <a:fillRect/>
              </a:stretch>
            </p:blipFill>
            <p:spPr>
              <a:xfrm>
                <a:off x="838200" y="2175301"/>
                <a:ext cx="5470436" cy="1628721"/>
              </a:xfrm>
              <a:prstGeom prst="rect">
                <a:avLst/>
              </a:prstGeom>
            </p:spPr>
          </p:pic>
          <p:sp>
            <p:nvSpPr>
              <p:cNvPr id="20" name="Rectangle 19">
                <a:extLst>
                  <a:ext uri="{FF2B5EF4-FFF2-40B4-BE49-F238E27FC236}">
                    <a16:creationId xmlns:a16="http://schemas.microsoft.com/office/drawing/2014/main" id="{0B0EDA07-7778-436C-97A8-B956C4431410}"/>
                  </a:ext>
                </a:extLst>
              </p:cNvPr>
              <p:cNvSpPr/>
              <p:nvPr/>
            </p:nvSpPr>
            <p:spPr>
              <a:xfrm>
                <a:off x="2175577" y="2353630"/>
                <a:ext cx="780361" cy="1034797"/>
              </a:xfrm>
              <a:prstGeom prst="rect">
                <a:avLst/>
              </a:prstGeom>
              <a:noFill/>
              <a:ln w="28575" cap="flat" cmpd="sng" algn="ctr">
                <a:solidFill>
                  <a:sysClr val="window" lastClr="FFFFFF"/>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58102A3A-ADC1-4622-BF6B-7F0BFF4FE2AA}"/>
                  </a:ext>
                </a:extLst>
              </p:cNvPr>
              <p:cNvSpPr txBox="1"/>
              <p:nvPr/>
            </p:nvSpPr>
            <p:spPr>
              <a:xfrm>
                <a:off x="2872378" y="2303827"/>
                <a:ext cx="701040" cy="369332"/>
              </a:xfrm>
              <a:prstGeom prst="rect">
                <a:avLst/>
              </a:prstGeom>
              <a:noFill/>
            </p:spPr>
            <p:txBody>
              <a:bodyPr wrap="square" rtlCol="0">
                <a:spAutoFit/>
              </a:bodyPr>
              <a:lstStyle/>
              <a:p>
                <a:pPr algn="ctr" defTabSz="457200" fontAlgn="auto">
                  <a:spcBef>
                    <a:spcPts val="0"/>
                  </a:spcBef>
                  <a:spcAft>
                    <a:spcPts val="0"/>
                  </a:spcAft>
                </a:pPr>
                <a:r>
                  <a:rPr lang="en-US" b="1" dirty="0">
                    <a:solidFill>
                      <a:prstClr val="white"/>
                    </a:solidFill>
                    <a:latin typeface="Times New Roman" panose="02020603050405020304" pitchFamily="18" charset="0"/>
                    <a:cs typeface="Times New Roman" panose="02020603050405020304" pitchFamily="18" charset="0"/>
                  </a:rPr>
                  <a:t>One</a:t>
                </a:r>
              </a:p>
            </p:txBody>
          </p:sp>
          <p:sp>
            <p:nvSpPr>
              <p:cNvPr id="22" name="Rectangle 21">
                <a:extLst>
                  <a:ext uri="{FF2B5EF4-FFF2-40B4-BE49-F238E27FC236}">
                    <a16:creationId xmlns:a16="http://schemas.microsoft.com/office/drawing/2014/main" id="{0E097C53-E4DF-404F-AD7C-241684780B07}"/>
                  </a:ext>
                </a:extLst>
              </p:cNvPr>
              <p:cNvSpPr/>
              <p:nvPr/>
            </p:nvSpPr>
            <p:spPr>
              <a:xfrm>
                <a:off x="4169424" y="2353630"/>
                <a:ext cx="739669" cy="1054748"/>
              </a:xfrm>
              <a:prstGeom prst="rect">
                <a:avLst/>
              </a:prstGeom>
              <a:noFill/>
              <a:ln w="28575" cap="flat" cmpd="sng" algn="ctr">
                <a:solidFill>
                  <a:sysClr val="window" lastClr="FFFFFF"/>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5DAE7D0B-A639-4DA7-9608-C17DD426442F}"/>
                  </a:ext>
                </a:extLst>
              </p:cNvPr>
              <p:cNvSpPr txBox="1"/>
              <p:nvPr/>
            </p:nvSpPr>
            <p:spPr>
              <a:xfrm>
                <a:off x="4909093" y="2316010"/>
                <a:ext cx="596006" cy="394745"/>
              </a:xfrm>
              <a:prstGeom prst="rect">
                <a:avLst/>
              </a:prstGeom>
              <a:noFill/>
            </p:spPr>
            <p:txBody>
              <a:bodyPr wrap="square" rtlCol="0">
                <a:spAutoFit/>
              </a:bodyPr>
              <a:lstStyle/>
              <a:p>
                <a:pPr algn="ctr" defTabSz="457200" fontAlgn="auto">
                  <a:spcBef>
                    <a:spcPts val="0"/>
                  </a:spcBef>
                  <a:spcAft>
                    <a:spcPts val="0"/>
                  </a:spcAft>
                </a:pPr>
                <a:r>
                  <a:rPr lang="en-US" b="1" dirty="0">
                    <a:solidFill>
                      <a:prstClr val="white"/>
                    </a:solidFill>
                    <a:latin typeface="Times New Roman" panose="02020603050405020304" pitchFamily="18" charset="0"/>
                    <a:cs typeface="Times New Roman" panose="02020603050405020304" pitchFamily="18" charset="0"/>
                  </a:rPr>
                  <a:t>Oh</a:t>
                </a:r>
              </a:p>
            </p:txBody>
          </p:sp>
        </p:grpSp>
        <p:grpSp>
          <p:nvGrpSpPr>
            <p:cNvPr id="12" name="Group 11">
              <a:extLst>
                <a:ext uri="{FF2B5EF4-FFF2-40B4-BE49-F238E27FC236}">
                  <a16:creationId xmlns:a16="http://schemas.microsoft.com/office/drawing/2014/main" id="{6760A434-3E1B-4E21-8571-2453D24FEC66}"/>
                </a:ext>
              </a:extLst>
            </p:cNvPr>
            <p:cNvGrpSpPr/>
            <p:nvPr/>
          </p:nvGrpSpPr>
          <p:grpSpPr>
            <a:xfrm>
              <a:off x="2004752" y="4576024"/>
              <a:ext cx="5036820" cy="1432881"/>
              <a:chOff x="447990" y="4133491"/>
              <a:chExt cx="5433831" cy="1596059"/>
            </a:xfrm>
          </p:grpSpPr>
          <p:pic>
            <p:nvPicPr>
              <p:cNvPr id="14" name="Picture 13">
                <a:extLst>
                  <a:ext uri="{FF2B5EF4-FFF2-40B4-BE49-F238E27FC236}">
                    <a16:creationId xmlns:a16="http://schemas.microsoft.com/office/drawing/2014/main" id="{6D9EA7D4-5DDF-4070-A3FF-C52C48024DB2}"/>
                  </a:ext>
                </a:extLst>
              </p:cNvPr>
              <p:cNvPicPr>
                <a:picLocks noChangeAspect="1"/>
              </p:cNvPicPr>
              <p:nvPr/>
            </p:nvPicPr>
            <p:blipFill>
              <a:blip r:embed="rId4"/>
              <a:stretch>
                <a:fillRect/>
              </a:stretch>
            </p:blipFill>
            <p:spPr>
              <a:xfrm>
                <a:off x="447990" y="4133491"/>
                <a:ext cx="5433831" cy="1596059"/>
              </a:xfrm>
              <a:prstGeom prst="rect">
                <a:avLst/>
              </a:prstGeom>
            </p:spPr>
          </p:pic>
          <p:sp>
            <p:nvSpPr>
              <p:cNvPr id="15" name="Rectangle 14">
                <a:extLst>
                  <a:ext uri="{FF2B5EF4-FFF2-40B4-BE49-F238E27FC236}">
                    <a16:creationId xmlns:a16="http://schemas.microsoft.com/office/drawing/2014/main" id="{D865D341-E66B-470D-A004-79613684622C}"/>
                  </a:ext>
                </a:extLst>
              </p:cNvPr>
              <p:cNvSpPr/>
              <p:nvPr/>
            </p:nvSpPr>
            <p:spPr>
              <a:xfrm>
                <a:off x="1781675" y="5077173"/>
                <a:ext cx="764624" cy="246495"/>
              </a:xfrm>
              <a:prstGeom prst="rect">
                <a:avLst/>
              </a:prstGeom>
              <a:noFill/>
              <a:ln w="28575" cap="flat" cmpd="sng" algn="ctr">
                <a:solidFill>
                  <a:srgbClr val="FFFF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85C6EE2-246C-48CA-B224-218365EA3B97}"/>
                  </a:ext>
                </a:extLst>
              </p:cNvPr>
              <p:cNvSpPr/>
              <p:nvPr/>
            </p:nvSpPr>
            <p:spPr>
              <a:xfrm>
                <a:off x="3756923" y="5079873"/>
                <a:ext cx="653206" cy="246496"/>
              </a:xfrm>
              <a:prstGeom prst="rect">
                <a:avLst/>
              </a:prstGeom>
              <a:noFill/>
              <a:ln w="28575" cap="flat" cmpd="sng" algn="ctr">
                <a:solidFill>
                  <a:srgbClr val="FFFF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E15148F-8A51-4048-859B-740295BA67BE}"/>
                  </a:ext>
                </a:extLst>
              </p:cNvPr>
              <p:cNvSpPr txBox="1"/>
              <p:nvPr/>
            </p:nvSpPr>
            <p:spPr>
              <a:xfrm>
                <a:off x="1547659" y="4313817"/>
                <a:ext cx="1232655" cy="719936"/>
              </a:xfrm>
              <a:prstGeom prst="rect">
                <a:avLst/>
              </a:prstGeom>
              <a:noFill/>
            </p:spPr>
            <p:txBody>
              <a:bodyPr wrap="square" rtlCol="0">
                <a:spAutoFit/>
              </a:bodyPr>
              <a:lstStyle/>
              <a:p>
                <a:pPr algn="ctr" defTabSz="457200" fontAlgn="auto">
                  <a:spcBef>
                    <a:spcPts val="0"/>
                  </a:spcBef>
                  <a:spcAft>
                    <a:spcPts val="0"/>
                  </a:spcAft>
                </a:pPr>
                <a:r>
                  <a:rPr lang="en-US" b="1" dirty="0">
                    <a:solidFill>
                      <a:srgbClr val="FFFF00"/>
                    </a:solidFill>
                    <a:latin typeface="Times New Roman" panose="02020603050405020304" pitchFamily="18" charset="0"/>
                    <a:cs typeface="Times New Roman" panose="02020603050405020304" pitchFamily="18" charset="0"/>
                  </a:rPr>
                  <a:t>One </a:t>
                </a:r>
              </a:p>
              <a:p>
                <a:pPr algn="ctr" defTabSz="457200" fontAlgn="auto">
                  <a:spcBef>
                    <a:spcPts val="0"/>
                  </a:spcBef>
                  <a:spcAft>
                    <a:spcPts val="0"/>
                  </a:spcAft>
                </a:pPr>
                <a:r>
                  <a:rPr lang="en-US" b="1" dirty="0">
                    <a:solidFill>
                      <a:srgbClr val="FFFF00"/>
                    </a:solidFill>
                    <a:latin typeface="Times New Roman" panose="02020603050405020304" pitchFamily="18" charset="0"/>
                    <a:cs typeface="Times New Roman" panose="02020603050405020304" pitchFamily="18" charset="0"/>
                  </a:rPr>
                  <a:t>(&lt;100Hz)</a:t>
                </a:r>
              </a:p>
            </p:txBody>
          </p:sp>
          <p:sp>
            <p:nvSpPr>
              <p:cNvPr id="18" name="TextBox 17">
                <a:extLst>
                  <a:ext uri="{FF2B5EF4-FFF2-40B4-BE49-F238E27FC236}">
                    <a16:creationId xmlns:a16="http://schemas.microsoft.com/office/drawing/2014/main" id="{0853880E-665F-48AA-972E-C820DC3E61A1}"/>
                  </a:ext>
                </a:extLst>
              </p:cNvPr>
              <p:cNvSpPr txBox="1"/>
              <p:nvPr/>
            </p:nvSpPr>
            <p:spPr>
              <a:xfrm>
                <a:off x="3370035" y="4323704"/>
                <a:ext cx="1401616" cy="719936"/>
              </a:xfrm>
              <a:prstGeom prst="rect">
                <a:avLst/>
              </a:prstGeom>
              <a:noFill/>
            </p:spPr>
            <p:txBody>
              <a:bodyPr wrap="square" rtlCol="0">
                <a:spAutoFit/>
              </a:bodyPr>
              <a:lstStyle/>
              <a:p>
                <a:pPr algn="ctr" defTabSz="457200" fontAlgn="auto">
                  <a:spcBef>
                    <a:spcPts val="0"/>
                  </a:spcBef>
                  <a:spcAft>
                    <a:spcPts val="0"/>
                  </a:spcAft>
                </a:pPr>
                <a:r>
                  <a:rPr lang="en-US" b="1" dirty="0">
                    <a:solidFill>
                      <a:srgbClr val="FFFF00"/>
                    </a:solidFill>
                    <a:latin typeface="Times New Roman" panose="02020603050405020304" pitchFamily="18" charset="0"/>
                    <a:cs typeface="Times New Roman" panose="02020603050405020304" pitchFamily="18" charset="0"/>
                  </a:rPr>
                  <a:t>Oh</a:t>
                </a:r>
              </a:p>
              <a:p>
                <a:pPr algn="ctr" defTabSz="457200" fontAlgn="auto">
                  <a:spcBef>
                    <a:spcPts val="0"/>
                  </a:spcBef>
                  <a:spcAft>
                    <a:spcPts val="0"/>
                  </a:spcAft>
                </a:pPr>
                <a:r>
                  <a:rPr lang="en-US" b="1" dirty="0">
                    <a:solidFill>
                      <a:srgbClr val="FFFF00"/>
                    </a:solidFill>
                    <a:latin typeface="Times New Roman" panose="02020603050405020304" pitchFamily="18" charset="0"/>
                    <a:cs typeface="Times New Roman" panose="02020603050405020304" pitchFamily="18" charset="0"/>
                  </a:rPr>
                  <a:t>(&lt;100Hz)</a:t>
                </a:r>
              </a:p>
            </p:txBody>
          </p:sp>
        </p:grpSp>
        <p:sp>
          <p:nvSpPr>
            <p:cNvPr id="13" name="TextBox 12">
              <a:extLst>
                <a:ext uri="{FF2B5EF4-FFF2-40B4-BE49-F238E27FC236}">
                  <a16:creationId xmlns:a16="http://schemas.microsoft.com/office/drawing/2014/main" id="{10007ADF-39D2-4279-9DC8-80C2D76B686D}"/>
                </a:ext>
              </a:extLst>
            </p:cNvPr>
            <p:cNvSpPr txBox="1"/>
            <p:nvPr/>
          </p:nvSpPr>
          <p:spPr>
            <a:xfrm>
              <a:off x="2112418" y="4213914"/>
              <a:ext cx="5424403" cy="369332"/>
            </a:xfrm>
            <a:prstGeom prst="rect">
              <a:avLst/>
            </a:prstGeom>
            <a:noFill/>
          </p:spPr>
          <p:txBody>
            <a:bodyPr wrap="square" rtlCol="0">
              <a:spAutoFit/>
            </a:bodyPr>
            <a:lstStyle/>
            <a:p>
              <a:pPr defTabSz="457200" fontAlgn="auto">
                <a:spcBef>
                  <a:spcPts val="0"/>
                </a:spcBef>
                <a:spcAft>
                  <a:spcPts val="0"/>
                </a:spcAft>
              </a:pPr>
              <a:r>
                <a:rPr lang="en-US" b="1" dirty="0">
                  <a:solidFill>
                    <a:prstClr val="black"/>
                  </a:solidFill>
                  <a:latin typeface="Times New Roman" panose="02020603050405020304" pitchFamily="18" charset="0"/>
                  <a:cs typeface="Times New Roman" panose="02020603050405020304" pitchFamily="18" charset="0"/>
                </a:rPr>
                <a:t>(</a:t>
              </a: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a:t>
              </a:r>
              <a:r>
                <a:rPr lang="en-US" b="1" dirty="0">
                  <a:solidFill>
                    <a:prstClr val="black"/>
                  </a:solidFill>
                  <a:latin typeface="Times New Roman" panose="02020603050405020304" pitchFamily="18" charset="0"/>
                  <a:cs typeface="Times New Roman" panose="02020603050405020304" pitchFamily="18" charset="0"/>
                </a:rPr>
                <a:t>) </a:t>
              </a: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Both facial movements and bone-borne vibrations</a:t>
              </a:r>
              <a:endParaRPr lang="en-US" b="1" dirty="0">
                <a:solidFill>
                  <a:prstClr val="black"/>
                </a:solidFill>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46FACA4B-A432-489E-81E7-DCF2DF3649B9}"/>
              </a:ext>
            </a:extLst>
          </p:cNvPr>
          <p:cNvGrpSpPr/>
          <p:nvPr/>
        </p:nvGrpSpPr>
        <p:grpSpPr>
          <a:xfrm>
            <a:off x="2410667" y="3904916"/>
            <a:ext cx="1872809" cy="2089025"/>
            <a:chOff x="558991" y="2973822"/>
            <a:chExt cx="2480896" cy="2945769"/>
          </a:xfrm>
        </p:grpSpPr>
        <p:pic>
          <p:nvPicPr>
            <p:cNvPr id="25" name="Picture 24">
              <a:extLst>
                <a:ext uri="{FF2B5EF4-FFF2-40B4-BE49-F238E27FC236}">
                  <a16:creationId xmlns:a16="http://schemas.microsoft.com/office/drawing/2014/main" id="{DF3BD944-DF55-4AE2-BA3E-8278198BC37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177" r="26926" b="26630"/>
            <a:stretch/>
          </p:blipFill>
          <p:spPr>
            <a:xfrm>
              <a:off x="1036132" y="2973822"/>
              <a:ext cx="1509785" cy="2031441"/>
            </a:xfrm>
            <a:prstGeom prst="rect">
              <a:avLst/>
            </a:prstGeom>
          </p:spPr>
        </p:pic>
        <p:sp>
          <p:nvSpPr>
            <p:cNvPr id="26" name="TextBox 25">
              <a:extLst>
                <a:ext uri="{FF2B5EF4-FFF2-40B4-BE49-F238E27FC236}">
                  <a16:creationId xmlns:a16="http://schemas.microsoft.com/office/drawing/2014/main" id="{364344F1-9BAC-47D8-8B50-45323A1D3D9E}"/>
                </a:ext>
              </a:extLst>
            </p:cNvPr>
            <p:cNvSpPr txBox="1"/>
            <p:nvPr/>
          </p:nvSpPr>
          <p:spPr>
            <a:xfrm>
              <a:off x="558991" y="4996261"/>
              <a:ext cx="2480896" cy="923330"/>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A subject wearing an Oculus Quest headset in the preliminary study</a:t>
              </a:r>
              <a:endParaRPr lang="en-US" dirty="0"/>
            </a:p>
          </p:txBody>
        </p:sp>
      </p:grpSp>
    </p:spTree>
    <p:extLst>
      <p:ext uri="{BB962C8B-B14F-4D97-AF65-F5344CB8AC3E}">
        <p14:creationId xmlns:p14="http://schemas.microsoft.com/office/powerpoint/2010/main" val="41199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5450-1CC8-47EE-B027-B2EF6FADD41A}"/>
              </a:ext>
            </a:extLst>
          </p:cNvPr>
          <p:cNvSpPr>
            <a:spLocks noGrp="1"/>
          </p:cNvSpPr>
          <p:nvPr>
            <p:ph type="title"/>
          </p:nvPr>
        </p:nvSpPr>
        <p:spPr>
          <a:xfrm>
            <a:off x="609600" y="666764"/>
            <a:ext cx="10972800" cy="1066800"/>
          </a:xfrm>
        </p:spPr>
        <p:txBody>
          <a:bodyPr>
            <a:normAutofit fontScale="90000"/>
          </a:bodyPr>
          <a:lstStyle/>
          <a:p>
            <a:r>
              <a:rPr lang="en-US" dirty="0"/>
              <a:t>Threat Model</a:t>
            </a:r>
            <a:br>
              <a:rPr lang="en-US" dirty="0"/>
            </a:br>
            <a:endParaRPr lang="en-US" dirty="0"/>
          </a:p>
        </p:txBody>
      </p:sp>
      <p:sp>
        <p:nvSpPr>
          <p:cNvPr id="3" name="Content Placeholder 2">
            <a:extLst>
              <a:ext uri="{FF2B5EF4-FFF2-40B4-BE49-F238E27FC236}">
                <a16:creationId xmlns:a16="http://schemas.microsoft.com/office/drawing/2014/main" id="{292CD06D-8895-4C7F-8068-3926DA18F78F}"/>
              </a:ext>
            </a:extLst>
          </p:cNvPr>
          <p:cNvSpPr>
            <a:spLocks noGrp="1"/>
          </p:cNvSpPr>
          <p:nvPr>
            <p:ph sz="half" idx="1"/>
          </p:nvPr>
        </p:nvSpPr>
        <p:spPr>
          <a:xfrm>
            <a:off x="609600" y="1431038"/>
            <a:ext cx="11134477" cy="4341875"/>
          </a:xfrm>
        </p:spPr>
        <p:txBody>
          <a:bodyPr/>
          <a:lstStyle/>
          <a:p>
            <a:r>
              <a:rPr lang="en-US" sz="2400" dirty="0"/>
              <a:t>Adversary’s capability and the attack procedure</a:t>
            </a:r>
          </a:p>
          <a:p>
            <a:pPr lvl="1"/>
            <a:r>
              <a:rPr lang="en-US" sz="2200" dirty="0">
                <a:solidFill>
                  <a:schemeClr val="accent2">
                    <a:lumMod val="75000"/>
                  </a:schemeClr>
                </a:solidFill>
              </a:rPr>
              <a:t>A malicious app </a:t>
            </a:r>
            <a:r>
              <a:rPr lang="en-US" sz="2200" dirty="0"/>
              <a:t>installed on the victim’s AR/VR device (e.g., through posting it on app stores)</a:t>
            </a:r>
          </a:p>
          <a:p>
            <a:pPr lvl="1"/>
            <a:r>
              <a:rPr lang="en-US" sz="2200" dirty="0"/>
              <a:t>The app collects motion sensor data in the background and sends the data to </a:t>
            </a:r>
            <a:r>
              <a:rPr lang="en-US" sz="2200" dirty="0">
                <a:solidFill>
                  <a:schemeClr val="accent2">
                    <a:lumMod val="75000"/>
                  </a:schemeClr>
                </a:solidFill>
              </a:rPr>
              <a:t>a remote adversary</a:t>
            </a:r>
          </a:p>
          <a:p>
            <a:pPr lvl="1"/>
            <a:r>
              <a:rPr lang="en-US" sz="2200" dirty="0"/>
              <a:t>The adversary exploits learning-based methods to derive the </a:t>
            </a:r>
            <a:r>
              <a:rPr lang="en-US" sz="2200" dirty="0">
                <a:solidFill>
                  <a:schemeClr val="accent4">
                    <a:lumMod val="75000"/>
                  </a:schemeClr>
                </a:solidFill>
              </a:rPr>
              <a:t>victim’s gender, identity, and speech content </a:t>
            </a:r>
          </a:p>
          <a:p>
            <a:endParaRPr lang="en-US" dirty="0"/>
          </a:p>
        </p:txBody>
      </p:sp>
      <p:grpSp>
        <p:nvGrpSpPr>
          <p:cNvPr id="5" name="Group 4">
            <a:extLst>
              <a:ext uri="{FF2B5EF4-FFF2-40B4-BE49-F238E27FC236}">
                <a16:creationId xmlns:a16="http://schemas.microsoft.com/office/drawing/2014/main" id="{0F221E9F-426F-4067-BEE8-E256E8835ED3}"/>
              </a:ext>
            </a:extLst>
          </p:cNvPr>
          <p:cNvGrpSpPr/>
          <p:nvPr/>
        </p:nvGrpSpPr>
        <p:grpSpPr>
          <a:xfrm>
            <a:off x="693751" y="4222344"/>
            <a:ext cx="2962246" cy="2245689"/>
            <a:chOff x="685800" y="3888389"/>
            <a:chExt cx="2962246" cy="2245689"/>
          </a:xfrm>
        </p:grpSpPr>
        <p:grpSp>
          <p:nvGrpSpPr>
            <p:cNvPr id="6" name="Group 5">
              <a:extLst>
                <a:ext uri="{FF2B5EF4-FFF2-40B4-BE49-F238E27FC236}">
                  <a16:creationId xmlns:a16="http://schemas.microsoft.com/office/drawing/2014/main" id="{56F1D16C-CE00-4C5D-B145-ABD25AB63421}"/>
                </a:ext>
              </a:extLst>
            </p:cNvPr>
            <p:cNvGrpSpPr/>
            <p:nvPr/>
          </p:nvGrpSpPr>
          <p:grpSpPr>
            <a:xfrm>
              <a:off x="876177" y="3888389"/>
              <a:ext cx="2284001" cy="1669378"/>
              <a:chOff x="1445801" y="4690748"/>
              <a:chExt cx="1676400" cy="1204373"/>
            </a:xfrm>
          </p:grpSpPr>
          <p:pic>
            <p:nvPicPr>
              <p:cNvPr id="9" name="Picture 10" descr="Can VR/ AR Technology Transform Banking Services? | Sliced Bread Animation">
                <a:extLst>
                  <a:ext uri="{FF2B5EF4-FFF2-40B4-BE49-F238E27FC236}">
                    <a16:creationId xmlns:a16="http://schemas.microsoft.com/office/drawing/2014/main" id="{2F8A3526-6B0E-42AF-932B-ABCB864E1EA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49" r="6666"/>
              <a:stretch/>
            </p:blipFill>
            <p:spPr bwMode="auto">
              <a:xfrm>
                <a:off x="1445801" y="4690748"/>
                <a:ext cx="1676400" cy="12043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2FFAA97-C34D-41E4-AEA2-5518F4B7845C}"/>
                  </a:ext>
                </a:extLst>
              </p:cNvPr>
              <p:cNvPicPr>
                <a:picLocks noChangeAspect="1"/>
              </p:cNvPicPr>
              <p:nvPr/>
            </p:nvPicPr>
            <p:blipFill>
              <a:blip r:embed="rId4"/>
              <a:stretch>
                <a:fillRect/>
              </a:stretch>
            </p:blipFill>
            <p:spPr>
              <a:xfrm>
                <a:off x="2795266" y="4781228"/>
                <a:ext cx="268241" cy="272499"/>
              </a:xfrm>
              <a:prstGeom prst="rect">
                <a:avLst/>
              </a:prstGeom>
            </p:spPr>
          </p:pic>
          <p:pic>
            <p:nvPicPr>
              <p:cNvPr id="11" name="Picture 10">
                <a:extLst>
                  <a:ext uri="{FF2B5EF4-FFF2-40B4-BE49-F238E27FC236}">
                    <a16:creationId xmlns:a16="http://schemas.microsoft.com/office/drawing/2014/main" id="{A2C8C0FE-E788-4937-857A-43680ADA3A78}"/>
                  </a:ext>
                </a:extLst>
              </p:cNvPr>
              <p:cNvPicPr>
                <a:picLocks noChangeAspect="1"/>
              </p:cNvPicPr>
              <p:nvPr/>
            </p:nvPicPr>
            <p:blipFill>
              <a:blip r:embed="rId4"/>
              <a:stretch>
                <a:fillRect/>
              </a:stretch>
            </p:blipFill>
            <p:spPr>
              <a:xfrm rot="4776630">
                <a:off x="2734018" y="5240119"/>
                <a:ext cx="268241" cy="272499"/>
              </a:xfrm>
              <a:prstGeom prst="rect">
                <a:avLst/>
              </a:prstGeom>
            </p:spPr>
          </p:pic>
        </p:grpSp>
        <p:sp>
          <p:nvSpPr>
            <p:cNvPr id="7" name="TextBox 6">
              <a:extLst>
                <a:ext uri="{FF2B5EF4-FFF2-40B4-BE49-F238E27FC236}">
                  <a16:creationId xmlns:a16="http://schemas.microsoft.com/office/drawing/2014/main" id="{46518C7F-6BC9-4939-A8F3-EEA9FA3CF554}"/>
                </a:ext>
              </a:extLst>
            </p:cNvPr>
            <p:cNvSpPr txBox="1"/>
            <p:nvPr/>
          </p:nvSpPr>
          <p:spPr>
            <a:xfrm>
              <a:off x="685800" y="5487747"/>
              <a:ext cx="2693440"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 malicious app on the victim’s headset</a:t>
              </a:r>
            </a:p>
          </p:txBody>
        </p:sp>
        <p:pic>
          <p:nvPicPr>
            <p:cNvPr id="8" name="Picture 2" descr="New Android Malware Found By Trend Micro - CPKN Computers">
              <a:extLst>
                <a:ext uri="{FF2B5EF4-FFF2-40B4-BE49-F238E27FC236}">
                  <a16:creationId xmlns:a16="http://schemas.microsoft.com/office/drawing/2014/main" id="{CB5BDBFE-9CD3-4EFD-8C79-92A6F4A41B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4122" y="4043051"/>
              <a:ext cx="1043924" cy="9219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661B2907-47E9-48C0-9DDD-31519ACA911E}"/>
              </a:ext>
            </a:extLst>
          </p:cNvPr>
          <p:cNvGrpSpPr/>
          <p:nvPr/>
        </p:nvGrpSpPr>
        <p:grpSpPr>
          <a:xfrm>
            <a:off x="4128488" y="3914922"/>
            <a:ext cx="3302742" cy="2402256"/>
            <a:chOff x="3991635" y="3747945"/>
            <a:chExt cx="3302742" cy="2402256"/>
          </a:xfrm>
        </p:grpSpPr>
        <p:sp>
          <p:nvSpPr>
            <p:cNvPr id="13" name="Speech Bubble: Rectangle with Corners Rounded 12">
              <a:extLst>
                <a:ext uri="{FF2B5EF4-FFF2-40B4-BE49-F238E27FC236}">
                  <a16:creationId xmlns:a16="http://schemas.microsoft.com/office/drawing/2014/main" id="{56E7B6AA-A6FF-45DF-8057-FFF7463BE67E}"/>
                </a:ext>
              </a:extLst>
            </p:cNvPr>
            <p:cNvSpPr/>
            <p:nvPr/>
          </p:nvSpPr>
          <p:spPr>
            <a:xfrm>
              <a:off x="4022631" y="3747945"/>
              <a:ext cx="1692172" cy="1748894"/>
            </a:xfrm>
            <a:prstGeom prst="wedgeRoundRectCallout">
              <a:avLst>
                <a:gd name="adj1" fmla="val -83463"/>
                <a:gd name="adj2" fmla="val 1382"/>
                <a:gd name="adj3" fmla="val 1666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Image result for accelerometer icon">
              <a:extLst>
                <a:ext uri="{FF2B5EF4-FFF2-40B4-BE49-F238E27FC236}">
                  <a16:creationId xmlns:a16="http://schemas.microsoft.com/office/drawing/2014/main" id="{6C4B843B-E966-494B-87E7-CDA46B93F3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2248" y="3824348"/>
              <a:ext cx="588870" cy="5672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erospace gyroscope icon isometric style Vector Image">
              <a:extLst>
                <a:ext uri="{FF2B5EF4-FFF2-40B4-BE49-F238E27FC236}">
                  <a16:creationId xmlns:a16="http://schemas.microsoft.com/office/drawing/2014/main" id="{7758741E-CD31-4142-9846-E4296E62332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627" t="3184" r="8961" b="11213"/>
            <a:stretch/>
          </p:blipFill>
          <p:spPr bwMode="auto">
            <a:xfrm>
              <a:off x="4233158" y="4583304"/>
              <a:ext cx="604901" cy="6785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87DBE74-FBBA-4C91-BF60-390CB05EE604}"/>
                </a:ext>
              </a:extLst>
            </p:cNvPr>
            <p:cNvPicPr>
              <a:picLocks noChangeAspect="1"/>
            </p:cNvPicPr>
            <p:nvPr/>
          </p:nvPicPr>
          <p:blipFill rotWithShape="1">
            <a:blip r:embed="rId8">
              <a:extLst>
                <a:ext uri="{28A0092B-C50C-407E-A947-70E740481C1C}">
                  <a14:useLocalDpi xmlns:a14="http://schemas.microsoft.com/office/drawing/2010/main" val="0"/>
                </a:ext>
              </a:extLst>
            </a:blip>
            <a:srcRect l="1271" t="12165" r="58650"/>
            <a:stretch/>
          </p:blipFill>
          <p:spPr>
            <a:xfrm>
              <a:off x="4818970" y="3778352"/>
              <a:ext cx="628249" cy="708929"/>
            </a:xfrm>
            <a:prstGeom prst="rect">
              <a:avLst/>
            </a:prstGeom>
          </p:spPr>
        </p:pic>
        <p:pic>
          <p:nvPicPr>
            <p:cNvPr id="17" name="Picture 16">
              <a:extLst>
                <a:ext uri="{FF2B5EF4-FFF2-40B4-BE49-F238E27FC236}">
                  <a16:creationId xmlns:a16="http://schemas.microsoft.com/office/drawing/2014/main" id="{728F8CAE-D979-4107-839E-FD51BA29E46E}"/>
                </a:ext>
              </a:extLst>
            </p:cNvPr>
            <p:cNvPicPr>
              <a:picLocks noChangeAspect="1"/>
            </p:cNvPicPr>
            <p:nvPr/>
          </p:nvPicPr>
          <p:blipFill rotWithShape="1">
            <a:blip r:embed="rId9">
              <a:extLst>
                <a:ext uri="{28A0092B-C50C-407E-A947-70E740481C1C}">
                  <a14:useLocalDpi xmlns:a14="http://schemas.microsoft.com/office/drawing/2010/main" val="0"/>
                </a:ext>
              </a:extLst>
            </a:blip>
            <a:srcRect l="55325" t="13889" r="1394" b="9427"/>
            <a:stretch/>
          </p:blipFill>
          <p:spPr>
            <a:xfrm>
              <a:off x="4925818" y="4589975"/>
              <a:ext cx="628249" cy="708929"/>
            </a:xfrm>
            <a:prstGeom prst="rect">
              <a:avLst/>
            </a:prstGeom>
          </p:spPr>
        </p:pic>
        <p:sp>
          <p:nvSpPr>
            <p:cNvPr id="18" name="Arrow: Down 17">
              <a:extLst>
                <a:ext uri="{FF2B5EF4-FFF2-40B4-BE49-F238E27FC236}">
                  <a16:creationId xmlns:a16="http://schemas.microsoft.com/office/drawing/2014/main" id="{73F9404E-E9AD-46FC-BF45-13703D821745}"/>
                </a:ext>
              </a:extLst>
            </p:cNvPr>
            <p:cNvSpPr/>
            <p:nvPr/>
          </p:nvSpPr>
          <p:spPr>
            <a:xfrm rot="16200000">
              <a:off x="5631300" y="4378715"/>
              <a:ext cx="548002" cy="381000"/>
            </a:xfrm>
            <a:prstGeom prst="downArrow">
              <a:avLst>
                <a:gd name="adj1" fmla="val 50000"/>
                <a:gd name="adj2" fmla="val 55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D490E46-52C1-4BE6-9C79-9FABE10BDAEE}"/>
                </a:ext>
              </a:extLst>
            </p:cNvPr>
            <p:cNvSpPr txBox="1"/>
            <p:nvPr/>
          </p:nvSpPr>
          <p:spPr>
            <a:xfrm>
              <a:off x="4099498" y="4282198"/>
              <a:ext cx="153843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Accelerometer</a:t>
              </a:r>
            </a:p>
          </p:txBody>
        </p:sp>
        <p:sp>
          <p:nvSpPr>
            <p:cNvPr id="20" name="TextBox 19">
              <a:extLst>
                <a:ext uri="{FF2B5EF4-FFF2-40B4-BE49-F238E27FC236}">
                  <a16:creationId xmlns:a16="http://schemas.microsoft.com/office/drawing/2014/main" id="{2FBE55D9-DEE2-465F-A27B-2FFDB83DEF1E}"/>
                </a:ext>
              </a:extLst>
            </p:cNvPr>
            <p:cNvSpPr txBox="1"/>
            <p:nvPr/>
          </p:nvSpPr>
          <p:spPr>
            <a:xfrm>
              <a:off x="4099498" y="5189062"/>
              <a:ext cx="153843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Gyroscope</a:t>
              </a:r>
            </a:p>
          </p:txBody>
        </p:sp>
        <p:grpSp>
          <p:nvGrpSpPr>
            <p:cNvPr id="21" name="Group 20">
              <a:extLst>
                <a:ext uri="{FF2B5EF4-FFF2-40B4-BE49-F238E27FC236}">
                  <a16:creationId xmlns:a16="http://schemas.microsoft.com/office/drawing/2014/main" id="{9301BF92-27F9-4A5B-BD15-EE9BD5CA191D}"/>
                </a:ext>
              </a:extLst>
            </p:cNvPr>
            <p:cNvGrpSpPr/>
            <p:nvPr/>
          </p:nvGrpSpPr>
          <p:grpSpPr>
            <a:xfrm>
              <a:off x="6023252" y="4007582"/>
              <a:ext cx="1271125" cy="1117292"/>
              <a:chOff x="4985063" y="3013847"/>
              <a:chExt cx="2263690" cy="1827402"/>
            </a:xfrm>
          </p:grpSpPr>
          <p:pic>
            <p:nvPicPr>
              <p:cNvPr id="23" name="Picture 12" descr="Eitest Cleanup part 2- using ClamAV and custom Yara Rules – Laskowski-Tech">
                <a:extLst>
                  <a:ext uri="{FF2B5EF4-FFF2-40B4-BE49-F238E27FC236}">
                    <a16:creationId xmlns:a16="http://schemas.microsoft.com/office/drawing/2014/main" id="{207790C3-1F7F-4478-BA7C-E0443D4EEF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1351" y="3013847"/>
                <a:ext cx="1827402" cy="18274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Ear Icons - Download Free Vector Icons | Noun Project">
                <a:extLst>
                  <a:ext uri="{FF2B5EF4-FFF2-40B4-BE49-F238E27FC236}">
                    <a16:creationId xmlns:a16="http://schemas.microsoft.com/office/drawing/2014/main" id="{81CEA554-FF4A-4D69-9A99-A1D2EA9105A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985063" y="3338007"/>
                <a:ext cx="932495" cy="932495"/>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EA028A62-2F1B-4AB8-A34C-9986DF8CAEE9}"/>
                </a:ext>
              </a:extLst>
            </p:cNvPr>
            <p:cNvSpPr txBox="1"/>
            <p:nvPr/>
          </p:nvSpPr>
          <p:spPr>
            <a:xfrm>
              <a:off x="3991635" y="5503870"/>
              <a:ext cx="1833754" cy="646331"/>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Sensor data collection</a:t>
              </a:r>
              <a:endParaRPr lang="en-US" b="1"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51DF88D3-30CF-4909-8A77-6671611779E8}"/>
              </a:ext>
            </a:extLst>
          </p:cNvPr>
          <p:cNvGrpSpPr/>
          <p:nvPr/>
        </p:nvGrpSpPr>
        <p:grpSpPr>
          <a:xfrm>
            <a:off x="7326920" y="3768702"/>
            <a:ext cx="2267812" cy="2641753"/>
            <a:chOff x="6595989" y="3446525"/>
            <a:chExt cx="2267812" cy="2641753"/>
          </a:xfrm>
        </p:grpSpPr>
        <p:grpSp>
          <p:nvGrpSpPr>
            <p:cNvPr id="26" name="Group 25">
              <a:extLst>
                <a:ext uri="{FF2B5EF4-FFF2-40B4-BE49-F238E27FC236}">
                  <a16:creationId xmlns:a16="http://schemas.microsoft.com/office/drawing/2014/main" id="{D6282B4A-7366-4F57-A923-F582EF58E3B9}"/>
                </a:ext>
              </a:extLst>
            </p:cNvPr>
            <p:cNvGrpSpPr/>
            <p:nvPr/>
          </p:nvGrpSpPr>
          <p:grpSpPr>
            <a:xfrm>
              <a:off x="6899291" y="3446525"/>
              <a:ext cx="1676400" cy="2281891"/>
              <a:chOff x="6899291" y="3446525"/>
              <a:chExt cx="1676400" cy="2281891"/>
            </a:xfrm>
          </p:grpSpPr>
          <p:sp>
            <p:nvSpPr>
              <p:cNvPr id="28" name="Speech Bubble: Rectangle with Corners Rounded 27">
                <a:extLst>
                  <a:ext uri="{FF2B5EF4-FFF2-40B4-BE49-F238E27FC236}">
                    <a16:creationId xmlns:a16="http://schemas.microsoft.com/office/drawing/2014/main" id="{82505631-34B0-4D91-9C7D-C7F328E45567}"/>
                  </a:ext>
                </a:extLst>
              </p:cNvPr>
              <p:cNvSpPr/>
              <p:nvPr/>
            </p:nvSpPr>
            <p:spPr>
              <a:xfrm>
                <a:off x="6899291" y="3446525"/>
                <a:ext cx="1676400" cy="2281891"/>
              </a:xfrm>
              <a:prstGeom prst="wedgeRoundRectCallout">
                <a:avLst>
                  <a:gd name="adj1" fmla="val -49650"/>
                  <a:gd name="adj2" fmla="val 25095"/>
                  <a:gd name="adj3" fmla="val 16667"/>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9" name="Picture 6" descr="Charging Station Vector Design Vector Art &amp; Graphics | freevector.com">
                <a:extLst>
                  <a:ext uri="{FF2B5EF4-FFF2-40B4-BE49-F238E27FC236}">
                    <a16:creationId xmlns:a16="http://schemas.microsoft.com/office/drawing/2014/main" id="{E91F6EC9-8FB0-4B0B-AE38-4EBEC706FA4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5881" t="23877" r="37763" b="24106"/>
              <a:stretch/>
            </p:blipFill>
            <p:spPr bwMode="auto">
              <a:xfrm>
                <a:off x="7062882" y="5058523"/>
                <a:ext cx="431896" cy="37412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6C3602D-94AC-4AF2-AB08-85A454CB44BB}"/>
                  </a:ext>
                </a:extLst>
              </p:cNvPr>
              <p:cNvSpPr txBox="1"/>
              <p:nvPr/>
            </p:nvSpPr>
            <p:spPr>
              <a:xfrm>
                <a:off x="7129236" y="4016325"/>
                <a:ext cx="121650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User Identity</a:t>
                </a:r>
              </a:p>
            </p:txBody>
          </p:sp>
          <p:sp>
            <p:nvSpPr>
              <p:cNvPr id="31" name="TextBox 30">
                <a:extLst>
                  <a:ext uri="{FF2B5EF4-FFF2-40B4-BE49-F238E27FC236}">
                    <a16:creationId xmlns:a16="http://schemas.microsoft.com/office/drawing/2014/main" id="{267B3BAF-1BE9-478F-B251-14F0CA5428AB}"/>
                  </a:ext>
                </a:extLst>
              </p:cNvPr>
              <p:cNvSpPr txBox="1"/>
              <p:nvPr/>
            </p:nvSpPr>
            <p:spPr>
              <a:xfrm>
                <a:off x="7010201" y="5420639"/>
                <a:ext cx="149141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Speech Content</a:t>
                </a:r>
              </a:p>
            </p:txBody>
          </p:sp>
          <p:pic>
            <p:nvPicPr>
              <p:cNvPr id="32" name="Picture 22" descr="Login and password icon white Royalty Free Vector Image">
                <a:extLst>
                  <a:ext uri="{FF2B5EF4-FFF2-40B4-BE49-F238E27FC236}">
                    <a16:creationId xmlns:a16="http://schemas.microsoft.com/office/drawing/2014/main" id="{F62625E1-68FF-4638-8DAB-CBF7D1E0C93D}"/>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8462" t="24707" r="41922" b="31849"/>
              <a:stretch/>
            </p:blipFill>
            <p:spPr bwMode="auto">
              <a:xfrm>
                <a:off x="7553752" y="5060777"/>
                <a:ext cx="432995" cy="3793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Phone call icon vector image | Free SVG">
                <a:extLst>
                  <a:ext uri="{FF2B5EF4-FFF2-40B4-BE49-F238E27FC236}">
                    <a16:creationId xmlns:a16="http://schemas.microsoft.com/office/drawing/2014/main" id="{C17BC2F0-2B46-41A9-9077-4BCC2B6B1F3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30708" y="5047258"/>
                <a:ext cx="432938" cy="40347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ild's Play Nursery | Tricia Fynn">
                <a:extLst>
                  <a:ext uri="{FF2B5EF4-FFF2-40B4-BE49-F238E27FC236}">
                    <a16:creationId xmlns:a16="http://schemas.microsoft.com/office/drawing/2014/main" id="{8C750A38-FC1E-4081-B531-41D09CF8046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16345" y="3509384"/>
                <a:ext cx="606762" cy="56208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Guy Girl Bathroom Sign Vector Images (76)">
                <a:extLst>
                  <a:ext uri="{FF2B5EF4-FFF2-40B4-BE49-F238E27FC236}">
                    <a16:creationId xmlns:a16="http://schemas.microsoft.com/office/drawing/2014/main" id="{97F71051-2BD2-47D6-9D74-CFA26D03BDB7}"/>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5075" t="17287" r="5179" b="27742"/>
              <a:stretch/>
            </p:blipFill>
            <p:spPr bwMode="auto">
              <a:xfrm>
                <a:off x="7296158" y="4366773"/>
                <a:ext cx="869255" cy="38472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C57A3D7-A88E-4468-AC18-DEBFF6482291}"/>
                  </a:ext>
                </a:extLst>
              </p:cNvPr>
              <p:cNvSpPr txBox="1"/>
              <p:nvPr/>
            </p:nvSpPr>
            <p:spPr>
              <a:xfrm>
                <a:off x="7296158" y="4702707"/>
                <a:ext cx="86747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Gender</a:t>
                </a:r>
              </a:p>
            </p:txBody>
          </p:sp>
        </p:grpSp>
        <p:sp>
          <p:nvSpPr>
            <p:cNvPr id="27" name="TextBox 26">
              <a:extLst>
                <a:ext uri="{FF2B5EF4-FFF2-40B4-BE49-F238E27FC236}">
                  <a16:creationId xmlns:a16="http://schemas.microsoft.com/office/drawing/2014/main" id="{AD6B8EB7-8419-42AC-B3BF-2BD6F318DE47}"/>
                </a:ext>
              </a:extLst>
            </p:cNvPr>
            <p:cNvSpPr txBox="1"/>
            <p:nvPr/>
          </p:nvSpPr>
          <p:spPr>
            <a:xfrm>
              <a:off x="6595989" y="5718946"/>
              <a:ext cx="2267812"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Remote adversary</a:t>
              </a:r>
            </a:p>
          </p:txBody>
        </p:sp>
      </p:grpSp>
    </p:spTree>
    <p:extLst>
      <p:ext uri="{BB962C8B-B14F-4D97-AF65-F5344CB8AC3E}">
        <p14:creationId xmlns:p14="http://schemas.microsoft.com/office/powerpoint/2010/main" val="2450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5450-1CC8-47EE-B027-B2EF6FADD41A}"/>
              </a:ext>
            </a:extLst>
          </p:cNvPr>
          <p:cNvSpPr>
            <a:spLocks noGrp="1"/>
          </p:cNvSpPr>
          <p:nvPr>
            <p:ph type="title"/>
          </p:nvPr>
        </p:nvSpPr>
        <p:spPr>
          <a:xfrm>
            <a:off x="609600" y="949476"/>
            <a:ext cx="10972800" cy="1066800"/>
          </a:xfrm>
        </p:spPr>
        <p:txBody>
          <a:bodyPr>
            <a:normAutofit fontScale="90000"/>
          </a:bodyPr>
          <a:lstStyle/>
          <a:p>
            <a:r>
              <a:rPr lang="en-US" dirty="0"/>
              <a:t>Attack Scenarios and Training Requirements</a:t>
            </a:r>
            <a:br>
              <a:rPr lang="en-US" dirty="0"/>
            </a:br>
            <a:br>
              <a:rPr lang="en-US" dirty="0"/>
            </a:br>
            <a:endParaRPr lang="en-US" dirty="0"/>
          </a:p>
        </p:txBody>
      </p:sp>
      <p:sp>
        <p:nvSpPr>
          <p:cNvPr id="3" name="Content Placeholder 2">
            <a:extLst>
              <a:ext uri="{FF2B5EF4-FFF2-40B4-BE49-F238E27FC236}">
                <a16:creationId xmlns:a16="http://schemas.microsoft.com/office/drawing/2014/main" id="{292CD06D-8895-4C7F-8068-3926DA18F78F}"/>
              </a:ext>
            </a:extLst>
          </p:cNvPr>
          <p:cNvSpPr>
            <a:spLocks noGrp="1"/>
          </p:cNvSpPr>
          <p:nvPr>
            <p:ph sz="half" idx="1"/>
          </p:nvPr>
        </p:nvSpPr>
        <p:spPr>
          <a:xfrm>
            <a:off x="609600" y="1431038"/>
            <a:ext cx="11134477" cy="4341875"/>
          </a:xfrm>
        </p:spPr>
        <p:txBody>
          <a:bodyPr>
            <a:normAutofit lnSpcReduction="10000"/>
          </a:bodyPr>
          <a:lstStyle/>
          <a:p>
            <a:r>
              <a:rPr lang="en-US" sz="2400" dirty="0"/>
              <a:t>Scenario-1: attack with prior victim data</a:t>
            </a:r>
          </a:p>
          <a:p>
            <a:pPr lvl="1"/>
            <a:r>
              <a:rPr lang="en-US" sz="2000" dirty="0">
                <a:solidFill>
                  <a:schemeClr val="accent2">
                    <a:lumMod val="75000"/>
                  </a:schemeClr>
                </a:solidFill>
              </a:rPr>
              <a:t>Access victim’s label data ahead of time </a:t>
            </a:r>
          </a:p>
          <a:p>
            <a:pPr lvl="1"/>
            <a:r>
              <a:rPr lang="en-US" sz="2000" dirty="0"/>
              <a:t>Recording audio data remotely during AR/VR voice chat </a:t>
            </a:r>
          </a:p>
          <a:p>
            <a:pPr lvl="1"/>
            <a:endParaRPr lang="en-US" sz="2400" dirty="0"/>
          </a:p>
          <a:p>
            <a:r>
              <a:rPr lang="en-US" sz="2400" dirty="0"/>
              <a:t>Scenario-2: adaptive training during attack phase</a:t>
            </a:r>
          </a:p>
          <a:p>
            <a:pPr lvl="1"/>
            <a:r>
              <a:rPr lang="en-US" sz="2000" dirty="0">
                <a:solidFill>
                  <a:schemeClr val="accent4">
                    <a:lumMod val="75000"/>
                  </a:schemeClr>
                </a:solidFill>
              </a:rPr>
              <a:t>Have a pre-trained model built on other people’s data</a:t>
            </a:r>
          </a:p>
          <a:p>
            <a:pPr lvl="1"/>
            <a:r>
              <a:rPr lang="en-US" sz="2000" dirty="0"/>
              <a:t>Utilize the motion sensor data collected in the attack phase to update the pre-trained model through unsupervised adaptation</a:t>
            </a:r>
          </a:p>
          <a:p>
            <a:pPr lvl="1"/>
            <a:endParaRPr lang="en-US" sz="2400" dirty="0"/>
          </a:p>
          <a:p>
            <a:r>
              <a:rPr lang="en-US" sz="2400" dirty="0"/>
              <a:t>Scenario-3: real-time attack without prior victim data</a:t>
            </a:r>
          </a:p>
          <a:p>
            <a:pPr lvl="1"/>
            <a:r>
              <a:rPr lang="en-US" sz="2000" dirty="0">
                <a:solidFill>
                  <a:schemeClr val="accent5">
                    <a:lumMod val="75000"/>
                  </a:schemeClr>
                </a:solidFill>
              </a:rPr>
              <a:t>The most </a:t>
            </a:r>
            <a:r>
              <a:rPr lang="en-US" sz="2000" dirty="0">
                <a:solidFill>
                  <a:schemeClr val="accent6">
                    <a:lumMod val="75000"/>
                  </a:schemeClr>
                </a:solidFill>
              </a:rPr>
              <a:t>challenging</a:t>
            </a:r>
            <a:r>
              <a:rPr lang="en-US" sz="2000" dirty="0">
                <a:solidFill>
                  <a:schemeClr val="accent5">
                    <a:lumMod val="75000"/>
                  </a:schemeClr>
                </a:solidFill>
              </a:rPr>
              <a:t> attack scenario</a:t>
            </a:r>
          </a:p>
          <a:p>
            <a:pPr lvl="1"/>
            <a:r>
              <a:rPr lang="en-US" sz="2000" dirty="0"/>
              <a:t>Directly use the pre-trained model built on other peoples’ data </a:t>
            </a:r>
          </a:p>
          <a:p>
            <a:pPr lvl="1"/>
            <a:endParaRPr lang="en-US" dirty="0"/>
          </a:p>
          <a:p>
            <a:pPr lvl="1"/>
            <a:endParaRPr lang="en-US" dirty="0"/>
          </a:p>
        </p:txBody>
      </p:sp>
      <p:sp>
        <p:nvSpPr>
          <p:cNvPr id="37" name="TextBox 36">
            <a:extLst>
              <a:ext uri="{FF2B5EF4-FFF2-40B4-BE49-F238E27FC236}">
                <a16:creationId xmlns:a16="http://schemas.microsoft.com/office/drawing/2014/main" id="{6CDBE802-63C5-46EC-85B3-47C40A97285F}"/>
              </a:ext>
            </a:extLst>
          </p:cNvPr>
          <p:cNvSpPr txBox="1"/>
          <p:nvPr/>
        </p:nvSpPr>
        <p:spPr>
          <a:xfrm>
            <a:off x="609601" y="5772913"/>
            <a:ext cx="11134476" cy="707886"/>
          </a:xfrm>
          <a:prstGeom prst="rect">
            <a:avLst/>
          </a:prstGeom>
          <a:noFill/>
        </p:spPr>
        <p:txBody>
          <a:bodyPr wrap="square">
            <a:spAutoFit/>
          </a:bodyPr>
          <a:lstStyle/>
          <a:p>
            <a:r>
              <a:rPr lang="en-US" altLang="zh-CN" sz="2000" i="1" dirty="0">
                <a:latin typeface="+mn-lt"/>
              </a:rPr>
              <a:t>Note: since speaker identification needs to have victim’s identity as a priori, we consider this inference task only under Scenario-1</a:t>
            </a:r>
            <a:endParaRPr lang="en-US" sz="2000" i="1" dirty="0"/>
          </a:p>
        </p:txBody>
      </p:sp>
    </p:spTree>
    <p:extLst>
      <p:ext uri="{BB962C8B-B14F-4D97-AF65-F5344CB8AC3E}">
        <p14:creationId xmlns:p14="http://schemas.microsoft.com/office/powerpoint/2010/main" val="418917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5450-1CC8-47EE-B027-B2EF6FADD41A}"/>
              </a:ext>
            </a:extLst>
          </p:cNvPr>
          <p:cNvSpPr>
            <a:spLocks noGrp="1"/>
          </p:cNvSpPr>
          <p:nvPr>
            <p:ph type="title"/>
          </p:nvPr>
        </p:nvSpPr>
        <p:spPr>
          <a:xfrm>
            <a:off x="609600" y="949476"/>
            <a:ext cx="10972800" cy="1066800"/>
          </a:xfrm>
        </p:spPr>
        <p:txBody>
          <a:bodyPr>
            <a:normAutofit fontScale="90000"/>
          </a:bodyPr>
          <a:lstStyle/>
          <a:p>
            <a:r>
              <a:rPr lang="en-US" dirty="0"/>
              <a:t>Attack Scenarios and Training Requirements</a:t>
            </a:r>
            <a:br>
              <a:rPr lang="en-US" dirty="0"/>
            </a:br>
            <a:br>
              <a:rPr lang="en-US" dirty="0"/>
            </a:br>
            <a:endParaRPr lang="en-US" dirty="0"/>
          </a:p>
        </p:txBody>
      </p:sp>
      <p:sp>
        <p:nvSpPr>
          <p:cNvPr id="3" name="Content Placeholder 2">
            <a:extLst>
              <a:ext uri="{FF2B5EF4-FFF2-40B4-BE49-F238E27FC236}">
                <a16:creationId xmlns:a16="http://schemas.microsoft.com/office/drawing/2014/main" id="{292CD06D-8895-4C7F-8068-3926DA18F78F}"/>
              </a:ext>
            </a:extLst>
          </p:cNvPr>
          <p:cNvSpPr>
            <a:spLocks noGrp="1"/>
          </p:cNvSpPr>
          <p:nvPr>
            <p:ph sz="half" idx="1"/>
          </p:nvPr>
        </p:nvSpPr>
        <p:spPr>
          <a:xfrm>
            <a:off x="609600" y="1610333"/>
            <a:ext cx="11134477" cy="4724727"/>
          </a:xfrm>
        </p:spPr>
        <p:txBody>
          <a:bodyPr>
            <a:normAutofit fontScale="77500" lnSpcReduction="20000"/>
          </a:bodyPr>
          <a:lstStyle/>
          <a:p>
            <a:r>
              <a:rPr lang="en-US" sz="2600" dirty="0"/>
              <a:t>The authors consider three representative attack scenarios with different training requirements. For the first scenario, the adversary has opportunities to get access to the victim’s motion sensor data and labels ahead of time. </a:t>
            </a:r>
          </a:p>
          <a:p>
            <a:pPr lvl="1"/>
            <a:r>
              <a:rPr lang="en-US" sz="2300" dirty="0">
                <a:solidFill>
                  <a:schemeClr val="accent1">
                    <a:lumMod val="75000"/>
                  </a:schemeClr>
                </a:solidFill>
              </a:rPr>
              <a:t>For instance, the adversary may record the victim’s speech audio remotely in some AR/VR scenarios, when the adversary is communicating on a shared audio channel with the victim, such as multi-player AR/VR gaming or virtual meeting.</a:t>
            </a:r>
          </a:p>
          <a:p>
            <a:endParaRPr lang="en-US" sz="2400" dirty="0"/>
          </a:p>
          <a:p>
            <a:r>
              <a:rPr lang="en-US" sz="2600" dirty="0"/>
              <a:t>For the second scenario, the adversary does not have labels for training, but he can perform adaptive training during attack phase. </a:t>
            </a:r>
          </a:p>
          <a:p>
            <a:pPr lvl="1"/>
            <a:r>
              <a:rPr lang="en-US" sz="2300" dirty="0">
                <a:solidFill>
                  <a:schemeClr val="accent1">
                    <a:lumMod val="75000"/>
                  </a:schemeClr>
                </a:solidFill>
              </a:rPr>
              <a:t>The authors assume the adversary has a pre-trained model built on other people’s data. During the attack, the motion sensor data of the victim will be utilized to update the parameters of the pre-trained model through unsupervised adaptation, making the model better fit the victim’s facial features.</a:t>
            </a:r>
          </a:p>
          <a:p>
            <a:endParaRPr lang="en-US" sz="2400" dirty="0"/>
          </a:p>
          <a:p>
            <a:r>
              <a:rPr lang="en-US" sz="2600" dirty="0"/>
              <a:t>For the third scenario, the adversary intends to launch the attack in a real-time fashion. This is the most challenging attack scenario. </a:t>
            </a:r>
          </a:p>
          <a:p>
            <a:pPr lvl="1"/>
            <a:r>
              <a:rPr lang="en-US" sz="2300" dirty="0">
                <a:solidFill>
                  <a:schemeClr val="accent1">
                    <a:lumMod val="75000"/>
                  </a:schemeClr>
                </a:solidFill>
              </a:rPr>
              <a:t>Once the victim’s motion sensor data is collected, the adversary will directly use the pre-trained model built on other people’s data to perform the inference tasks.</a:t>
            </a:r>
          </a:p>
          <a:p>
            <a:pPr lvl="1"/>
            <a:endParaRPr lang="en-US" dirty="0"/>
          </a:p>
          <a:p>
            <a:pPr lvl="1"/>
            <a:endParaRPr lang="en-US" dirty="0"/>
          </a:p>
        </p:txBody>
      </p:sp>
    </p:spTree>
    <p:extLst>
      <p:ext uri="{BB962C8B-B14F-4D97-AF65-F5344CB8AC3E}">
        <p14:creationId xmlns:p14="http://schemas.microsoft.com/office/powerpoint/2010/main" val="18751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Speech Detection and Segmentation</a:t>
            </a:r>
          </a:p>
        </p:txBody>
      </p:sp>
      <p:sp>
        <p:nvSpPr>
          <p:cNvPr id="3" name="Content Placeholder 2"/>
          <p:cNvSpPr>
            <a:spLocks noGrp="1"/>
          </p:cNvSpPr>
          <p:nvPr>
            <p:ph idx="1"/>
          </p:nvPr>
        </p:nvSpPr>
        <p:spPr>
          <a:xfrm>
            <a:off x="609600" y="1614113"/>
            <a:ext cx="10972800" cy="4325112"/>
          </a:xfrm>
        </p:spPr>
        <p:txBody>
          <a:bodyPr>
            <a:normAutofit/>
          </a:bodyPr>
          <a:lstStyle/>
          <a:p>
            <a:r>
              <a:rPr lang="en-US" sz="2400" dirty="0"/>
              <a:t>Leveraging high-frequency bone-borne vibrations to detect speech</a:t>
            </a:r>
          </a:p>
          <a:p>
            <a:pPr lvl="1"/>
            <a:r>
              <a:rPr lang="en-US" sz="2000" dirty="0">
                <a:solidFill>
                  <a:schemeClr val="accent2">
                    <a:lumMod val="75000"/>
                  </a:schemeClr>
                </a:solidFill>
              </a:rPr>
              <a:t>Bone-borne vibrations only present during speech pronunciation </a:t>
            </a:r>
          </a:p>
          <a:p>
            <a:pPr lvl="1"/>
            <a:r>
              <a:rPr lang="en-US" sz="2000" dirty="0">
                <a:solidFill>
                  <a:schemeClr val="accent2">
                    <a:lumMod val="75000"/>
                  </a:schemeClr>
                </a:solidFill>
              </a:rPr>
              <a:t>Sum accelerometer spectrograms of three axes over 100Hz, and leverage a threshold-based method for segmentation</a:t>
            </a:r>
          </a:p>
          <a:p>
            <a:pPr lvl="1"/>
            <a:endParaRPr lang="en-US" sz="2200" dirty="0"/>
          </a:p>
          <a:p>
            <a:pPr marL="109728" indent="0">
              <a:buNone/>
            </a:pPr>
            <a:endParaRPr lang="en-US" sz="2400" dirty="0">
              <a:solidFill>
                <a:schemeClr val="accent2">
                  <a:lumMod val="75000"/>
                </a:schemeClr>
              </a:solidFill>
            </a:endParaRPr>
          </a:p>
        </p:txBody>
      </p:sp>
      <p:grpSp>
        <p:nvGrpSpPr>
          <p:cNvPr id="44" name="Group 43">
            <a:extLst>
              <a:ext uri="{FF2B5EF4-FFF2-40B4-BE49-F238E27FC236}">
                <a16:creationId xmlns:a16="http://schemas.microsoft.com/office/drawing/2014/main" id="{B9AADAA1-7492-4ACF-9556-E3C038895D26}"/>
              </a:ext>
            </a:extLst>
          </p:cNvPr>
          <p:cNvGrpSpPr/>
          <p:nvPr/>
        </p:nvGrpSpPr>
        <p:grpSpPr>
          <a:xfrm>
            <a:off x="2794742" y="3133165"/>
            <a:ext cx="6072104" cy="3433612"/>
            <a:chOff x="1430183" y="2890988"/>
            <a:chExt cx="6072104" cy="3433612"/>
          </a:xfrm>
        </p:grpSpPr>
        <p:pic>
          <p:nvPicPr>
            <p:cNvPr id="45" name="Picture 44">
              <a:extLst>
                <a:ext uri="{FF2B5EF4-FFF2-40B4-BE49-F238E27FC236}">
                  <a16:creationId xmlns:a16="http://schemas.microsoft.com/office/drawing/2014/main" id="{FF1F6E9D-3CFE-422E-BD7C-921BD32EBCE3}"/>
                </a:ext>
              </a:extLst>
            </p:cNvPr>
            <p:cNvPicPr>
              <a:picLocks noChangeAspect="1"/>
            </p:cNvPicPr>
            <p:nvPr/>
          </p:nvPicPr>
          <p:blipFill>
            <a:blip r:embed="rId3"/>
            <a:stretch>
              <a:fillRect/>
            </a:stretch>
          </p:blipFill>
          <p:spPr>
            <a:xfrm>
              <a:off x="1533408" y="2890988"/>
              <a:ext cx="5865655" cy="1475998"/>
            </a:xfrm>
            <a:prstGeom prst="rect">
              <a:avLst/>
            </a:prstGeom>
          </p:spPr>
        </p:pic>
        <p:sp>
          <p:nvSpPr>
            <p:cNvPr id="46" name="TextBox 45">
              <a:extLst>
                <a:ext uri="{FF2B5EF4-FFF2-40B4-BE49-F238E27FC236}">
                  <a16:creationId xmlns:a16="http://schemas.microsoft.com/office/drawing/2014/main" id="{C89DBF6B-F6A3-4ACC-BE9E-C4E912E678BF}"/>
                </a:ext>
              </a:extLst>
            </p:cNvPr>
            <p:cNvSpPr txBox="1"/>
            <p:nvPr/>
          </p:nvSpPr>
          <p:spPr>
            <a:xfrm>
              <a:off x="1430183" y="4308779"/>
              <a:ext cx="607210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 </a:t>
              </a:r>
              <a:r>
                <a:rPr lang="en-US" altLang="zh-CN" b="1" dirty="0">
                  <a:latin typeface="Times New Roman" panose="02020603050405020304" pitchFamily="18" charset="0"/>
                  <a:cs typeface="Times New Roman" panose="02020603050405020304" pitchFamily="18" charset="0"/>
                </a:rPr>
                <a:t>Summed spectrogram on x, y, z axes of the accelerometer</a:t>
              </a:r>
              <a:endParaRPr lang="en-US" b="1" dirty="0">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D04288F3-D504-4740-8E93-054CAA69B298}"/>
                </a:ext>
              </a:extLst>
            </p:cNvPr>
            <p:cNvGrpSpPr/>
            <p:nvPr/>
          </p:nvGrpSpPr>
          <p:grpSpPr>
            <a:xfrm>
              <a:off x="1576543" y="4678111"/>
              <a:ext cx="5444015" cy="1380831"/>
              <a:chOff x="1468646" y="3601517"/>
              <a:chExt cx="7043758" cy="1842213"/>
            </a:xfrm>
          </p:grpSpPr>
          <p:pic>
            <p:nvPicPr>
              <p:cNvPr id="49" name="Picture 48">
                <a:extLst>
                  <a:ext uri="{FF2B5EF4-FFF2-40B4-BE49-F238E27FC236}">
                    <a16:creationId xmlns:a16="http://schemas.microsoft.com/office/drawing/2014/main" id="{9BE648BC-D31D-4448-87A2-AD24BBE25FBE}"/>
                  </a:ext>
                </a:extLst>
              </p:cNvPr>
              <p:cNvPicPr>
                <a:picLocks noChangeAspect="1"/>
              </p:cNvPicPr>
              <p:nvPr/>
            </p:nvPicPr>
            <p:blipFill>
              <a:blip r:embed="rId4"/>
              <a:stretch>
                <a:fillRect/>
              </a:stretch>
            </p:blipFill>
            <p:spPr>
              <a:xfrm>
                <a:off x="1468646" y="3601517"/>
                <a:ext cx="7043758" cy="1842213"/>
              </a:xfrm>
              <a:prstGeom prst="rect">
                <a:avLst/>
              </a:prstGeom>
            </p:spPr>
          </p:pic>
          <p:cxnSp>
            <p:nvCxnSpPr>
              <p:cNvPr id="50" name="Straight Connector 49">
                <a:extLst>
                  <a:ext uri="{FF2B5EF4-FFF2-40B4-BE49-F238E27FC236}">
                    <a16:creationId xmlns:a16="http://schemas.microsoft.com/office/drawing/2014/main" id="{9D00D610-CE5F-4EB8-9811-2062C46A702E}"/>
                  </a:ext>
                </a:extLst>
              </p:cNvPr>
              <p:cNvCxnSpPr>
                <a:cxnSpLocks/>
              </p:cNvCxnSpPr>
              <p:nvPr/>
            </p:nvCxnSpPr>
            <p:spPr>
              <a:xfrm flipV="1">
                <a:off x="2952210" y="3747186"/>
                <a:ext cx="0" cy="1213730"/>
              </a:xfrm>
              <a:prstGeom prst="line">
                <a:avLst/>
              </a:prstGeom>
              <a:ln w="2857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0AC8CFA-61C1-499B-97F9-DB2DAA2A9C5B}"/>
                  </a:ext>
                </a:extLst>
              </p:cNvPr>
              <p:cNvCxnSpPr>
                <a:cxnSpLocks/>
              </p:cNvCxnSpPr>
              <p:nvPr/>
            </p:nvCxnSpPr>
            <p:spPr>
              <a:xfrm flipV="1">
                <a:off x="3896462" y="3747186"/>
                <a:ext cx="0" cy="1213730"/>
              </a:xfrm>
              <a:prstGeom prst="line">
                <a:avLst/>
              </a:prstGeom>
              <a:ln w="2857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841C76-A980-4067-B4E9-8B56B1D04F3E}"/>
                  </a:ext>
                </a:extLst>
              </p:cNvPr>
              <p:cNvCxnSpPr>
                <a:cxnSpLocks/>
              </p:cNvCxnSpPr>
              <p:nvPr/>
            </p:nvCxnSpPr>
            <p:spPr>
              <a:xfrm flipV="1">
                <a:off x="4689885" y="3747186"/>
                <a:ext cx="0" cy="1213730"/>
              </a:xfrm>
              <a:prstGeom prst="line">
                <a:avLst/>
              </a:prstGeom>
              <a:ln w="2857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7660227-2E59-4E86-84D9-AC630A8E37CE}"/>
                  </a:ext>
                </a:extLst>
              </p:cNvPr>
              <p:cNvCxnSpPr>
                <a:cxnSpLocks/>
              </p:cNvCxnSpPr>
              <p:nvPr/>
            </p:nvCxnSpPr>
            <p:spPr>
              <a:xfrm flipV="1">
                <a:off x="5502162" y="3747186"/>
                <a:ext cx="0" cy="1213730"/>
              </a:xfrm>
              <a:prstGeom prst="line">
                <a:avLst/>
              </a:prstGeom>
              <a:ln w="2857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F0131BE-BF7F-4051-9875-53926FB676A5}"/>
                  </a:ext>
                </a:extLst>
              </p:cNvPr>
              <p:cNvCxnSpPr>
                <a:cxnSpLocks/>
              </p:cNvCxnSpPr>
              <p:nvPr/>
            </p:nvCxnSpPr>
            <p:spPr>
              <a:xfrm flipV="1">
                <a:off x="6239024" y="3747186"/>
                <a:ext cx="0" cy="1213730"/>
              </a:xfrm>
              <a:prstGeom prst="line">
                <a:avLst/>
              </a:prstGeom>
              <a:ln w="2857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25BF5-F9F1-4914-A7D4-C421E6013EAE}"/>
                  </a:ext>
                </a:extLst>
              </p:cNvPr>
              <p:cNvCxnSpPr>
                <a:cxnSpLocks/>
              </p:cNvCxnSpPr>
              <p:nvPr/>
            </p:nvCxnSpPr>
            <p:spPr>
              <a:xfrm flipV="1">
                <a:off x="6919325" y="3747186"/>
                <a:ext cx="0" cy="1213730"/>
              </a:xfrm>
              <a:prstGeom prst="line">
                <a:avLst/>
              </a:prstGeom>
              <a:ln w="2857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B3F1BD82-4BFE-4CE7-89F9-E26CCB81CE23}"/>
                </a:ext>
              </a:extLst>
            </p:cNvPr>
            <p:cNvSpPr txBox="1"/>
            <p:nvPr/>
          </p:nvSpPr>
          <p:spPr>
            <a:xfrm>
              <a:off x="1787865" y="5955268"/>
              <a:ext cx="502136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 </a:t>
              </a:r>
              <a:r>
                <a:rPr lang="en-US" altLang="zh-CN" b="1" dirty="0">
                  <a:latin typeface="Times New Roman" panose="02020603050405020304" pitchFamily="18" charset="0"/>
                  <a:cs typeface="Times New Roman" panose="02020603050405020304" pitchFamily="18" charset="0"/>
                </a:rPr>
                <a:t>Accumulated spectrogram energy over 100Hz</a:t>
              </a:r>
              <a:endParaRPr 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0150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Body Motion Artifact Removal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614113"/>
                <a:ext cx="10972800" cy="4325112"/>
              </a:xfrm>
            </p:spPr>
            <p:txBody>
              <a:bodyPr>
                <a:normAutofit/>
              </a:bodyPr>
              <a:lstStyle/>
              <a:p>
                <a:r>
                  <a:rPr lang="en-US" sz="2400" dirty="0"/>
                  <a:t>Removing motion artifacts based on </a:t>
                </a:r>
                <a:r>
                  <a:rPr lang="en-US" sz="2400" dirty="0">
                    <a:solidFill>
                      <a:schemeClr val="accent4">
                        <a:lumMod val="75000"/>
                      </a:schemeClr>
                    </a:solidFill>
                  </a:rPr>
                  <a:t>deep regression </a:t>
                </a:r>
              </a:p>
              <a:p>
                <a:pPr lvl="1"/>
                <a:r>
                  <a:rPr lang="en-US" sz="2000" dirty="0">
                    <a:solidFill>
                      <a:schemeClr val="accent2">
                        <a:lumMod val="75000"/>
                      </a:schemeClr>
                    </a:solidFill>
                  </a:rPr>
                  <a:t>A simple high-pass filter will not work </a:t>
                </a:r>
              </a:p>
              <a:p>
                <a:pPr lvl="1"/>
                <a:r>
                  <a:rPr lang="en-US" sz="2000" dirty="0">
                    <a:solidFill>
                      <a:schemeClr val="accent2">
                        <a:lumMod val="75000"/>
                      </a:schemeClr>
                    </a:solidFill>
                  </a:rPr>
                  <a:t>Estimating “clean” sensor data 𝑋 ̂(𝑡, 𝑓):</a:t>
                </a:r>
              </a:p>
              <a:p>
                <a:pPr marL="411480" lvl="1" indent="0">
                  <a:buNone/>
                </a:pPr>
                <a:endParaRPr lang="en-US" sz="2000" dirty="0">
                  <a:solidFill>
                    <a:schemeClr val="accent2">
                      <a:lumMod val="75000"/>
                    </a:schemeClr>
                  </a:solidFill>
                </a:endParaRPr>
              </a:p>
              <a:p>
                <a:pPr marL="411480" lvl="1" indent="0">
                  <a:spcBef>
                    <a:spcPct val="20000"/>
                  </a:spcBef>
                  <a:spcAft>
                    <a:spcPts val="1200"/>
                  </a:spcAft>
                  <a:buClr>
                    <a:srgbClr val="339933"/>
                  </a:buClr>
                  <a:buNone/>
                </a:pPr>
                <a14:m>
                  <m:oMathPara xmlns:m="http://schemas.openxmlformats.org/officeDocument/2006/math">
                    <m:oMathParaPr>
                      <m:jc m:val="centerGroup"/>
                    </m:oMathParaPr>
                    <m:oMath xmlns:m="http://schemas.openxmlformats.org/officeDocument/2006/math">
                      <m:acc>
                        <m:accPr>
                          <m:chr m:val="̂"/>
                          <m:ctrlPr>
                            <a:rPr lang="en-US" altLang="zh-CN" sz="2400" i="1" smtClean="0">
                              <a:solidFill>
                                <a:schemeClr val="accent4">
                                  <a:lumMod val="75000"/>
                                </a:schemeClr>
                              </a:solidFill>
                              <a:latin typeface="Cambria Math" panose="02040503050406030204" pitchFamily="18" charset="0"/>
                            </a:rPr>
                          </m:ctrlPr>
                        </m:accPr>
                        <m:e>
                          <m:r>
                            <a:rPr lang="en-US" altLang="zh-CN" sz="2400" i="1">
                              <a:solidFill>
                                <a:schemeClr val="accent4">
                                  <a:lumMod val="75000"/>
                                </a:schemeClr>
                              </a:solidFill>
                              <a:latin typeface="Cambria Math" panose="02040503050406030204" pitchFamily="18" charset="0"/>
                            </a:rPr>
                            <m:t>𝑋</m:t>
                          </m:r>
                        </m:e>
                      </m:acc>
                      <m:d>
                        <m:dPr>
                          <m:ctrlPr>
                            <a:rPr lang="en-US" altLang="zh-CN" sz="2400" i="1">
                              <a:solidFill>
                                <a:schemeClr val="accent4">
                                  <a:lumMod val="75000"/>
                                </a:schemeClr>
                              </a:solidFill>
                              <a:latin typeface="Cambria Math" panose="02040503050406030204" pitchFamily="18" charset="0"/>
                            </a:rPr>
                          </m:ctrlPr>
                        </m:dPr>
                        <m:e>
                          <m:r>
                            <a:rPr lang="en-US" altLang="zh-CN" sz="2400" i="1">
                              <a:solidFill>
                                <a:schemeClr val="accent4">
                                  <a:lumMod val="75000"/>
                                </a:schemeClr>
                              </a:solidFill>
                              <a:latin typeface="Cambria Math" panose="02040503050406030204" pitchFamily="18" charset="0"/>
                            </a:rPr>
                            <m:t>𝑡</m:t>
                          </m:r>
                          <m:r>
                            <a:rPr lang="en-US" altLang="zh-CN" sz="2400" i="1">
                              <a:solidFill>
                                <a:schemeClr val="accent4">
                                  <a:lumMod val="75000"/>
                                </a:schemeClr>
                              </a:solidFill>
                              <a:latin typeface="Cambria Math" panose="02040503050406030204" pitchFamily="18" charset="0"/>
                            </a:rPr>
                            <m:t>, </m:t>
                          </m:r>
                          <m:r>
                            <a:rPr lang="en-US" altLang="zh-CN" sz="2400" i="1">
                              <a:solidFill>
                                <a:schemeClr val="accent4">
                                  <a:lumMod val="75000"/>
                                </a:schemeClr>
                              </a:solidFill>
                              <a:latin typeface="Cambria Math" panose="02040503050406030204" pitchFamily="18" charset="0"/>
                            </a:rPr>
                            <m:t>𝑓</m:t>
                          </m:r>
                        </m:e>
                      </m:d>
                      <m:r>
                        <a:rPr lang="en-US" altLang="zh-CN" sz="2400" i="1">
                          <a:solidFill>
                            <a:schemeClr val="accent4">
                              <a:lumMod val="75000"/>
                            </a:schemeClr>
                          </a:solidFill>
                          <a:latin typeface="Cambria Math" panose="02040503050406030204" pitchFamily="18" charset="0"/>
                        </a:rPr>
                        <m:t>=</m:t>
                      </m:r>
                      <m:sSub>
                        <m:sSubPr>
                          <m:ctrlPr>
                            <a:rPr lang="en-US" altLang="zh-CN" sz="2400" i="1">
                              <a:solidFill>
                                <a:schemeClr val="accent4">
                                  <a:lumMod val="75000"/>
                                </a:schemeClr>
                              </a:solidFill>
                              <a:latin typeface="Cambria Math" panose="02040503050406030204" pitchFamily="18" charset="0"/>
                            </a:rPr>
                          </m:ctrlPr>
                        </m:sSubPr>
                        <m:e>
                          <m:acc>
                            <m:accPr>
                              <m:chr m:val="̂"/>
                              <m:ctrlPr>
                                <a:rPr lang="en-US" altLang="zh-CN" sz="2400" i="1">
                                  <a:solidFill>
                                    <a:schemeClr val="accent4">
                                      <a:lumMod val="75000"/>
                                    </a:schemeClr>
                                  </a:solidFill>
                                  <a:latin typeface="Cambria Math" panose="02040503050406030204" pitchFamily="18" charset="0"/>
                                </a:rPr>
                              </m:ctrlPr>
                            </m:accPr>
                            <m:e>
                              <m:r>
                                <a:rPr lang="en-US" altLang="zh-CN" sz="2400" i="1">
                                  <a:solidFill>
                                    <a:schemeClr val="accent4">
                                      <a:lumMod val="75000"/>
                                    </a:schemeClr>
                                  </a:solidFill>
                                  <a:latin typeface="Cambria Math" panose="02040503050406030204" pitchFamily="18" charset="0"/>
                                </a:rPr>
                                <m:t>𝑀</m:t>
                              </m:r>
                            </m:e>
                          </m:acc>
                        </m:e>
                        <m:sub>
                          <m:r>
                            <a:rPr lang="en-US" altLang="zh-CN" sz="2400" i="1">
                              <a:solidFill>
                                <a:schemeClr val="accent4">
                                  <a:lumMod val="75000"/>
                                </a:schemeClr>
                              </a:solidFill>
                              <a:latin typeface="Cambria Math" panose="02040503050406030204" pitchFamily="18" charset="0"/>
                            </a:rPr>
                            <m:t>𝑠</m:t>
                          </m:r>
                        </m:sub>
                      </m:sSub>
                      <m:d>
                        <m:dPr>
                          <m:ctrlPr>
                            <a:rPr lang="en-US" altLang="zh-CN" sz="2400" i="1">
                              <a:solidFill>
                                <a:schemeClr val="accent4">
                                  <a:lumMod val="75000"/>
                                </a:schemeClr>
                              </a:solidFill>
                              <a:latin typeface="Cambria Math" panose="02040503050406030204" pitchFamily="18" charset="0"/>
                            </a:rPr>
                          </m:ctrlPr>
                        </m:dPr>
                        <m:e>
                          <m:r>
                            <a:rPr lang="en-US" altLang="zh-CN" sz="2400" i="1">
                              <a:solidFill>
                                <a:schemeClr val="accent4">
                                  <a:lumMod val="75000"/>
                                </a:schemeClr>
                              </a:solidFill>
                              <a:latin typeface="Cambria Math" panose="02040503050406030204" pitchFamily="18" charset="0"/>
                            </a:rPr>
                            <m:t>𝑡</m:t>
                          </m:r>
                          <m:r>
                            <a:rPr lang="en-US" altLang="zh-CN" sz="2400" i="1">
                              <a:solidFill>
                                <a:schemeClr val="accent4">
                                  <a:lumMod val="75000"/>
                                </a:schemeClr>
                              </a:solidFill>
                              <a:latin typeface="Cambria Math" panose="02040503050406030204" pitchFamily="18" charset="0"/>
                            </a:rPr>
                            <m:t>,</m:t>
                          </m:r>
                          <m:r>
                            <a:rPr lang="en-US" altLang="zh-CN" sz="2400" i="1">
                              <a:solidFill>
                                <a:schemeClr val="accent4">
                                  <a:lumMod val="75000"/>
                                </a:schemeClr>
                              </a:solidFill>
                              <a:latin typeface="Cambria Math" panose="02040503050406030204" pitchFamily="18" charset="0"/>
                            </a:rPr>
                            <m:t>𝑓</m:t>
                          </m:r>
                        </m:e>
                      </m:d>
                      <m:r>
                        <m:rPr>
                          <m:nor/>
                        </m:rPr>
                        <a:rPr lang="en-US" sz="2400" b="1">
                          <a:solidFill>
                            <a:schemeClr val="accent4">
                              <a:lumMod val="75000"/>
                            </a:schemeClr>
                          </a:solidFill>
                          <a:latin typeface="Cambria Math" panose="02040503050406030204" pitchFamily="18" charset="0"/>
                        </a:rPr>
                        <m:t>◦</m:t>
                      </m:r>
                      <m:r>
                        <a:rPr lang="en-US" altLang="zh-CN" sz="2400" i="1">
                          <a:solidFill>
                            <a:schemeClr val="accent4">
                              <a:lumMod val="75000"/>
                            </a:schemeClr>
                          </a:solidFill>
                          <a:latin typeface="Cambria Math" panose="02040503050406030204" pitchFamily="18" charset="0"/>
                        </a:rPr>
                        <m:t>𝑋</m:t>
                      </m:r>
                      <m:d>
                        <m:dPr>
                          <m:ctrlPr>
                            <a:rPr lang="en-US" altLang="zh-CN" sz="2400" i="1">
                              <a:solidFill>
                                <a:schemeClr val="accent4">
                                  <a:lumMod val="75000"/>
                                </a:schemeClr>
                              </a:solidFill>
                              <a:latin typeface="Cambria Math" panose="02040503050406030204" pitchFamily="18" charset="0"/>
                            </a:rPr>
                          </m:ctrlPr>
                        </m:dPr>
                        <m:e>
                          <m:r>
                            <a:rPr lang="en-US" altLang="zh-CN" sz="2400" i="1">
                              <a:solidFill>
                                <a:schemeClr val="accent4">
                                  <a:lumMod val="75000"/>
                                </a:schemeClr>
                              </a:solidFill>
                              <a:latin typeface="Cambria Math" panose="02040503050406030204" pitchFamily="18" charset="0"/>
                            </a:rPr>
                            <m:t>𝑡</m:t>
                          </m:r>
                          <m:r>
                            <a:rPr lang="en-US" altLang="zh-CN" sz="2400" i="1">
                              <a:solidFill>
                                <a:schemeClr val="accent4">
                                  <a:lumMod val="75000"/>
                                </a:schemeClr>
                              </a:solidFill>
                              <a:latin typeface="Cambria Math" panose="02040503050406030204" pitchFamily="18" charset="0"/>
                            </a:rPr>
                            <m:t>,</m:t>
                          </m:r>
                          <m:r>
                            <a:rPr lang="en-US" altLang="zh-CN" sz="2400" i="1">
                              <a:solidFill>
                                <a:schemeClr val="accent4">
                                  <a:lumMod val="75000"/>
                                </a:schemeClr>
                              </a:solidFill>
                              <a:latin typeface="Cambria Math" panose="02040503050406030204" pitchFamily="18" charset="0"/>
                            </a:rPr>
                            <m:t>𝑓</m:t>
                          </m:r>
                        </m:e>
                      </m:d>
                    </m:oMath>
                  </m:oMathPara>
                </a14:m>
                <a:endParaRPr lang="en-US" altLang="zh-CN" sz="2400" dirty="0">
                  <a:latin typeface="+mn-lt"/>
                </a:endParaRPr>
              </a:p>
              <a:p>
                <a:pPr marL="411480" lvl="1" indent="0">
                  <a:spcBef>
                    <a:spcPct val="20000"/>
                  </a:spcBef>
                  <a:spcAft>
                    <a:spcPts val="1200"/>
                  </a:spcAft>
                  <a:buClr>
                    <a:srgbClr val="339933"/>
                  </a:buClr>
                  <a:buNone/>
                </a:pPr>
                <a:r>
                  <a:rPr lang="en-US" altLang="zh-CN" sz="2000" dirty="0"/>
                  <a:t>where </a:t>
                </a:r>
                <a14:m>
                  <m:oMath xmlns:m="http://schemas.openxmlformats.org/officeDocument/2006/math">
                    <m:sSub>
                      <m:sSubPr>
                        <m:ctrlPr>
                          <a:rPr lang="en-US" altLang="zh-CN" sz="2000" i="1" smtClean="0">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𝑀</m:t>
                            </m:r>
                          </m:e>
                        </m:acc>
                      </m:e>
                      <m:sub>
                        <m:r>
                          <a:rPr lang="en-US" altLang="zh-CN" sz="2000" i="1">
                            <a:latin typeface="Cambria Math" panose="02040503050406030204" pitchFamily="18" charset="0"/>
                          </a:rPr>
                          <m:t>𝑠</m:t>
                        </m:r>
                      </m:sub>
                    </m:sSub>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oMath>
                </a14:m>
                <a:r>
                  <a:rPr lang="en-US" altLang="zh-CN" sz="2000" dirty="0"/>
                  <a:t> is learned with a deep regression model trained on </a:t>
                </a:r>
                <a:r>
                  <a:rPr lang="en-US" altLang="zh-CN" sz="2000" dirty="0">
                    <a:solidFill>
                      <a:schemeClr val="accent4">
                        <a:lumMod val="75000"/>
                      </a:schemeClr>
                    </a:solidFill>
                  </a:rPr>
                  <a:t>sensor spectrogram of speech </a:t>
                </a:r>
                <a:r>
                  <a:rPr lang="en-US" altLang="zh-CN" sz="2000" dirty="0"/>
                  <a:t>and </a:t>
                </a:r>
                <a:r>
                  <a:rPr lang="en-US" altLang="zh-CN" sz="2000" dirty="0">
                    <a:solidFill>
                      <a:schemeClr val="accent4">
                        <a:lumMod val="75000"/>
                      </a:schemeClr>
                    </a:solidFill>
                  </a:rPr>
                  <a:t>the spectrogram data mixed with motion artifacts</a:t>
                </a:r>
              </a:p>
              <a:p>
                <a:pPr marL="109728" indent="0">
                  <a:buNone/>
                </a:pPr>
                <a:endParaRPr lang="en-US" sz="2400" dirty="0">
                  <a:solidFill>
                    <a:schemeClr val="accent2">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614113"/>
                <a:ext cx="10972800" cy="4325112"/>
              </a:xfrm>
              <a:blipFill>
                <a:blip r:embed="rId3"/>
                <a:stretch>
                  <a:fillRect t="-1128"/>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3BA410-89E9-41F6-9EF7-7EA20562E400}"/>
              </a:ext>
            </a:extLst>
          </p:cNvPr>
          <p:cNvGrpSpPr/>
          <p:nvPr/>
        </p:nvGrpSpPr>
        <p:grpSpPr>
          <a:xfrm>
            <a:off x="2641600" y="4366591"/>
            <a:ext cx="7010400" cy="2366411"/>
            <a:chOff x="1066800" y="4099620"/>
            <a:chExt cx="7010400" cy="2366411"/>
          </a:xfrm>
        </p:grpSpPr>
        <p:grpSp>
          <p:nvGrpSpPr>
            <p:cNvPr id="17" name="Group 16">
              <a:extLst>
                <a:ext uri="{FF2B5EF4-FFF2-40B4-BE49-F238E27FC236}">
                  <a16:creationId xmlns:a16="http://schemas.microsoft.com/office/drawing/2014/main" id="{E55E526B-2524-4E5F-AA0C-711428E832F9}"/>
                </a:ext>
              </a:extLst>
            </p:cNvPr>
            <p:cNvGrpSpPr/>
            <p:nvPr/>
          </p:nvGrpSpPr>
          <p:grpSpPr>
            <a:xfrm>
              <a:off x="1066800" y="4099620"/>
              <a:ext cx="7010400" cy="2366411"/>
              <a:chOff x="1073137" y="3977003"/>
              <a:chExt cx="7583912" cy="2736702"/>
            </a:xfrm>
          </p:grpSpPr>
          <p:grpSp>
            <p:nvGrpSpPr>
              <p:cNvPr id="22" name="Group 21">
                <a:extLst>
                  <a:ext uri="{FF2B5EF4-FFF2-40B4-BE49-F238E27FC236}">
                    <a16:creationId xmlns:a16="http://schemas.microsoft.com/office/drawing/2014/main" id="{06E53788-8092-41CB-AAA2-6D0B286EC63D}"/>
                  </a:ext>
                </a:extLst>
              </p:cNvPr>
              <p:cNvGrpSpPr/>
              <p:nvPr/>
            </p:nvGrpSpPr>
            <p:grpSpPr>
              <a:xfrm>
                <a:off x="1073137" y="3977003"/>
                <a:ext cx="3985187" cy="1992760"/>
                <a:chOff x="874028" y="3398519"/>
                <a:chExt cx="4102587" cy="2113199"/>
              </a:xfrm>
            </p:grpSpPr>
            <p:pic>
              <p:nvPicPr>
                <p:cNvPr id="25" name="Picture 24">
                  <a:extLst>
                    <a:ext uri="{FF2B5EF4-FFF2-40B4-BE49-F238E27FC236}">
                      <a16:creationId xmlns:a16="http://schemas.microsoft.com/office/drawing/2014/main" id="{354F7850-23D6-4C8C-A69F-6F8CEE1D65B5}"/>
                    </a:ext>
                  </a:extLst>
                </p:cNvPr>
                <p:cNvPicPr>
                  <a:picLocks noChangeAspect="1"/>
                </p:cNvPicPr>
                <p:nvPr/>
              </p:nvPicPr>
              <p:blipFill rotWithShape="1">
                <a:blip r:embed="rId4"/>
                <a:srcRect b="49783"/>
                <a:stretch/>
              </p:blipFill>
              <p:spPr>
                <a:xfrm>
                  <a:off x="874028" y="3398519"/>
                  <a:ext cx="4102587" cy="2113199"/>
                </a:xfrm>
                <a:prstGeom prst="rect">
                  <a:avLst/>
                </a:prstGeom>
              </p:spPr>
            </p:pic>
            <p:sp>
              <p:nvSpPr>
                <p:cNvPr id="26" name="Rectangle 25">
                  <a:extLst>
                    <a:ext uri="{FF2B5EF4-FFF2-40B4-BE49-F238E27FC236}">
                      <a16:creationId xmlns:a16="http://schemas.microsoft.com/office/drawing/2014/main" id="{9598CFBF-85D9-4099-9ACB-1A889E193FD7}"/>
                    </a:ext>
                  </a:extLst>
                </p:cNvPr>
                <p:cNvSpPr/>
                <p:nvPr/>
              </p:nvSpPr>
              <p:spPr>
                <a:xfrm>
                  <a:off x="1537473" y="4824007"/>
                  <a:ext cx="874015" cy="188153"/>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21586A-733F-446B-A963-5AE5B3BFC425}"/>
                    </a:ext>
                  </a:extLst>
                </p:cNvPr>
                <p:cNvSpPr/>
                <p:nvPr/>
              </p:nvSpPr>
              <p:spPr>
                <a:xfrm>
                  <a:off x="2819400" y="4824008"/>
                  <a:ext cx="1097783" cy="188153"/>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8B21C9A-8D00-433D-8A3D-8353D99577A6}"/>
                    </a:ext>
                  </a:extLst>
                </p:cNvPr>
                <p:cNvSpPr txBox="1"/>
                <p:nvPr/>
              </p:nvSpPr>
              <p:spPr>
                <a:xfrm>
                  <a:off x="1381777" y="3713935"/>
                  <a:ext cx="2856838" cy="452939"/>
                </a:xfrm>
                <a:prstGeom prst="rect">
                  <a:avLst/>
                </a:prstGeom>
                <a:noFill/>
              </p:spPr>
              <p:txBody>
                <a:bodyPr wrap="square" rtlCol="0">
                  <a:spAutoFit/>
                </a:bodyPr>
                <a:lstStyle/>
                <a:p>
                  <a:pPr algn="ctr"/>
                  <a:r>
                    <a:rPr lang="en-US" altLang="zh-CN" b="1" dirty="0">
                      <a:solidFill>
                        <a:schemeClr val="bg1"/>
                      </a:solidFill>
                      <a:latin typeface="Times New Roman" panose="02020603050405020304" pitchFamily="18" charset="0"/>
                      <a:cs typeface="Times New Roman" panose="02020603050405020304" pitchFamily="18" charset="0"/>
                    </a:rPr>
                    <a:t>Head</a:t>
                  </a:r>
                  <a:r>
                    <a:rPr lang="en-US" b="1" dirty="0">
                      <a:solidFill>
                        <a:schemeClr val="bg1"/>
                      </a:solidFill>
                      <a:latin typeface="Times New Roman" panose="02020603050405020304" pitchFamily="18" charset="0"/>
                      <a:cs typeface="Times New Roman" panose="02020603050405020304" pitchFamily="18" charset="0"/>
                    </a:rPr>
                    <a:t> up and head down</a:t>
                  </a:r>
                </a:p>
              </p:txBody>
            </p:sp>
            <p:cxnSp>
              <p:nvCxnSpPr>
                <p:cNvPr id="29" name="Straight Arrow Connector 28">
                  <a:extLst>
                    <a:ext uri="{FF2B5EF4-FFF2-40B4-BE49-F238E27FC236}">
                      <a16:creationId xmlns:a16="http://schemas.microsoft.com/office/drawing/2014/main" id="{97D00F4C-9C82-464F-918E-114D1235C722}"/>
                    </a:ext>
                  </a:extLst>
                </p:cNvPr>
                <p:cNvCxnSpPr>
                  <a:cxnSpLocks/>
                  <a:endCxn id="26" idx="0"/>
                </p:cNvCxnSpPr>
                <p:nvPr/>
              </p:nvCxnSpPr>
              <p:spPr>
                <a:xfrm flipH="1">
                  <a:off x="1974481" y="4094455"/>
                  <a:ext cx="704514" cy="72955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318136B-A42F-4E5E-A2C5-CAF798B6F78C}"/>
                    </a:ext>
                  </a:extLst>
                </p:cNvPr>
                <p:cNvCxnSpPr>
                  <a:cxnSpLocks/>
                  <a:endCxn id="27" idx="0"/>
                </p:cNvCxnSpPr>
                <p:nvPr/>
              </p:nvCxnSpPr>
              <p:spPr>
                <a:xfrm>
                  <a:off x="2665694" y="4083039"/>
                  <a:ext cx="702598" cy="74096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EDA7A5E6-6D39-4CC9-8347-79E4AF63E72C}"/>
                  </a:ext>
                </a:extLst>
              </p:cNvPr>
              <p:cNvPicPr>
                <a:picLocks noChangeAspect="1"/>
              </p:cNvPicPr>
              <p:nvPr/>
            </p:nvPicPr>
            <p:blipFill rotWithShape="1">
              <a:blip r:embed="rId4"/>
              <a:srcRect t="50419" b="2225"/>
              <a:stretch/>
            </p:blipFill>
            <p:spPr>
              <a:xfrm>
                <a:off x="4876800" y="4121017"/>
                <a:ext cx="3780249" cy="1836190"/>
              </a:xfrm>
              <a:prstGeom prst="rect">
                <a:avLst/>
              </a:prstGeom>
            </p:spPr>
          </p:pic>
          <p:sp>
            <p:nvSpPr>
              <p:cNvPr id="24" name="TextBox 23">
                <a:extLst>
                  <a:ext uri="{FF2B5EF4-FFF2-40B4-BE49-F238E27FC236}">
                    <a16:creationId xmlns:a16="http://schemas.microsoft.com/office/drawing/2014/main" id="{84A63547-175C-4195-8BB8-C79F95548482}"/>
                  </a:ext>
                </a:extLst>
              </p:cNvPr>
              <p:cNvSpPr txBox="1"/>
              <p:nvPr/>
            </p:nvSpPr>
            <p:spPr>
              <a:xfrm>
                <a:off x="1684623" y="6344373"/>
                <a:ext cx="652832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Removing the motion artifact entangled in the sensor data</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274ECC-8626-463D-9EC6-E6E0BFF01250}"/>
                    </a:ext>
                  </a:extLst>
                </p:cNvPr>
                <p:cNvSpPr txBox="1"/>
                <p:nvPr/>
              </p:nvSpPr>
              <p:spPr>
                <a:xfrm>
                  <a:off x="6676081" y="5838036"/>
                  <a:ext cx="990600" cy="376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800" i="1" smtClean="0">
                                <a:latin typeface="Cambria Math" panose="02040503050406030204" pitchFamily="18" charset="0"/>
                              </a:rPr>
                            </m:ctrlPr>
                          </m:accPr>
                          <m:e>
                            <m:r>
                              <a:rPr lang="en-US" altLang="zh-CN" sz="1800" i="1">
                                <a:latin typeface="Cambria Math" panose="02040503050406030204" pitchFamily="18" charset="0"/>
                              </a:rPr>
                              <m:t>𝑋</m:t>
                            </m:r>
                          </m:e>
                        </m:acc>
                        <m:d>
                          <m:dPr>
                            <m:ctrlPr>
                              <a:rPr lang="en-US" altLang="zh-CN" sz="1800" i="1">
                                <a:latin typeface="Cambria Math" panose="02040503050406030204" pitchFamily="18" charset="0"/>
                              </a:rPr>
                            </m:ctrlPr>
                          </m:dPr>
                          <m:e>
                            <m:r>
                              <a:rPr lang="en-US" altLang="zh-CN" sz="1800" i="1">
                                <a:latin typeface="Cambria Math" panose="02040503050406030204" pitchFamily="18" charset="0"/>
                              </a:rPr>
                              <m:t>𝑡</m:t>
                            </m:r>
                            <m:r>
                              <a:rPr lang="en-US" altLang="zh-CN" sz="1800" i="1">
                                <a:latin typeface="Cambria Math" panose="02040503050406030204" pitchFamily="18" charset="0"/>
                              </a:rPr>
                              <m:t>, </m:t>
                            </m:r>
                            <m:r>
                              <a:rPr lang="en-US" altLang="zh-CN" sz="1800" i="1">
                                <a:latin typeface="Cambria Math" panose="02040503050406030204" pitchFamily="18" charset="0"/>
                              </a:rPr>
                              <m:t>𝑓</m:t>
                            </m:r>
                          </m:e>
                        </m:d>
                      </m:oMath>
                    </m:oMathPara>
                  </a14:m>
                  <a:endParaRPr lang="en-US" dirty="0"/>
                </a:p>
              </p:txBody>
            </p:sp>
          </mc:Choice>
          <mc:Fallback xmlns="">
            <p:sp>
              <p:nvSpPr>
                <p:cNvPr id="16" name="TextBox 15">
                  <a:extLst>
                    <a:ext uri="{FF2B5EF4-FFF2-40B4-BE49-F238E27FC236}">
                      <a16:creationId xmlns:a16="http://schemas.microsoft.com/office/drawing/2014/main" id="{C794D0E4-29FB-45A7-8A82-93C5B08D46A3}"/>
                    </a:ext>
                  </a:extLst>
                </p:cNvPr>
                <p:cNvSpPr txBox="1">
                  <a:spLocks noRot="1" noChangeAspect="1" noMove="1" noResize="1" noEditPoints="1" noAdjustHandles="1" noChangeArrowheads="1" noChangeShapeType="1" noTextEdit="1"/>
                </p:cNvSpPr>
                <p:nvPr/>
              </p:nvSpPr>
              <p:spPr>
                <a:xfrm>
                  <a:off x="6676081" y="5838036"/>
                  <a:ext cx="990600" cy="376770"/>
                </a:xfrm>
                <a:prstGeom prst="rect">
                  <a:avLst/>
                </a:prstGeom>
                <a:blipFill>
                  <a:blip r:embed="rId5"/>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DF73940-1070-4B4B-8835-1365117C8D91}"/>
                    </a:ext>
                  </a:extLst>
                </p:cNvPr>
                <p:cNvSpPr txBox="1"/>
                <p:nvPr/>
              </p:nvSpPr>
              <p:spPr>
                <a:xfrm>
                  <a:off x="2854928" y="5809695"/>
                  <a:ext cx="1302314" cy="433452"/>
                </a:xfrm>
                <a:prstGeom prst="rect">
                  <a:avLst/>
                </a:prstGeom>
                <a:noFill/>
              </p:spPr>
              <p:txBody>
                <a:bodyPr wrap="square">
                  <a:spAutoFit/>
                </a:bodyPr>
                <a:lstStyle/>
                <a:p>
                  <a:pPr lvl="1">
                    <a:spcBef>
                      <a:spcPct val="20000"/>
                    </a:spcBef>
                    <a:spcAft>
                      <a:spcPts val="500"/>
                    </a:spcAft>
                    <a:buClr>
                      <a:srgbClr val="339933"/>
                    </a:buClr>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𝑋</m:t>
                        </m:r>
                        <m:r>
                          <a:rPr lang="en-US" altLang="zh-CN" sz="1800" i="1" smtClean="0">
                            <a:latin typeface="Cambria Math" panose="02040503050406030204" pitchFamily="18" charset="0"/>
                          </a:rPr>
                          <m:t>(</m:t>
                        </m:r>
                        <m:r>
                          <a:rPr lang="en-US" altLang="zh-CN" sz="1800" i="1" smtClean="0">
                            <a:latin typeface="Cambria Math" panose="02040503050406030204" pitchFamily="18" charset="0"/>
                          </a:rPr>
                          <m:t>𝑡</m:t>
                        </m:r>
                        <m:r>
                          <a:rPr lang="en-US" altLang="zh-CN" sz="1800" i="1" smtClean="0">
                            <a:latin typeface="Cambria Math" panose="02040503050406030204" pitchFamily="18" charset="0"/>
                          </a:rPr>
                          <m:t>,</m:t>
                        </m:r>
                        <m:r>
                          <a:rPr lang="en-US" altLang="zh-CN" sz="1800" i="1" smtClean="0">
                            <a:latin typeface="Cambria Math" panose="02040503050406030204" pitchFamily="18" charset="0"/>
                          </a:rPr>
                          <m:t>𝑓</m:t>
                        </m:r>
                        <m:r>
                          <a:rPr lang="en-US" altLang="zh-CN" sz="1800" i="1" smtClean="0">
                            <a:latin typeface="Cambria Math" panose="02040503050406030204" pitchFamily="18" charset="0"/>
                          </a:rPr>
                          <m:t>)</m:t>
                        </m:r>
                      </m:oMath>
                    </m:oMathPara>
                  </a14:m>
                  <a:endParaRPr lang="en-US" altLang="zh-CN" sz="1800" i="1" dirty="0">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ED7BE0B8-BA28-4078-AB31-156A8DDDF3E9}"/>
                    </a:ext>
                  </a:extLst>
                </p:cNvPr>
                <p:cNvSpPr txBox="1">
                  <a:spLocks noRot="1" noChangeAspect="1" noMove="1" noResize="1" noEditPoints="1" noAdjustHandles="1" noChangeArrowheads="1" noChangeShapeType="1" noTextEdit="1"/>
                </p:cNvSpPr>
                <p:nvPr/>
              </p:nvSpPr>
              <p:spPr>
                <a:xfrm>
                  <a:off x="2854928" y="5809695"/>
                  <a:ext cx="1302314" cy="433452"/>
                </a:xfrm>
                <a:prstGeom prst="rect">
                  <a:avLst/>
                </a:prstGeom>
                <a:blipFill>
                  <a:blip r:embed="rId6"/>
                  <a:stretch>
                    <a:fillRect r="-93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03C2A29-7363-4813-955F-56040C87D71A}"/>
                </a:ext>
              </a:extLst>
            </p:cNvPr>
            <p:cNvSpPr txBox="1"/>
            <p:nvPr/>
          </p:nvSpPr>
          <p:spPr>
            <a:xfrm>
              <a:off x="1475829" y="5808931"/>
              <a:ext cx="1942989"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Noisy spectrogram</a:t>
              </a:r>
              <a:endParaRPr lang="en-US"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199CE04-EF45-4196-86F6-A744E38AE308}"/>
                </a:ext>
              </a:extLst>
            </p:cNvPr>
            <p:cNvSpPr txBox="1"/>
            <p:nvPr/>
          </p:nvSpPr>
          <p:spPr>
            <a:xfrm>
              <a:off x="4906833" y="5808931"/>
              <a:ext cx="1942989"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Clean spectrogram</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0764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Speech Recognition</a:t>
            </a:r>
          </a:p>
        </p:txBody>
      </p:sp>
      <p:sp>
        <p:nvSpPr>
          <p:cNvPr id="3" name="Content Placeholder 2"/>
          <p:cNvSpPr>
            <a:spLocks noGrp="1"/>
          </p:cNvSpPr>
          <p:nvPr>
            <p:ph idx="1"/>
          </p:nvPr>
        </p:nvSpPr>
        <p:spPr>
          <a:xfrm>
            <a:off x="609600" y="1483873"/>
            <a:ext cx="10972800" cy="4325112"/>
          </a:xfrm>
        </p:spPr>
        <p:txBody>
          <a:bodyPr>
            <a:normAutofit/>
          </a:bodyPr>
          <a:lstStyle/>
          <a:p>
            <a:r>
              <a:rPr lang="en-US" sz="2400" dirty="0"/>
              <a:t>Classifying speech content</a:t>
            </a:r>
          </a:p>
          <a:p>
            <a:pPr lvl="1"/>
            <a:r>
              <a:rPr lang="en-US" sz="2000" dirty="0">
                <a:solidFill>
                  <a:schemeClr val="accent2">
                    <a:lumMod val="75000"/>
                  </a:schemeClr>
                </a:solidFill>
              </a:rPr>
              <a:t>It is a vary </a:t>
            </a:r>
            <a:r>
              <a:rPr lang="en-US" sz="2000" dirty="0">
                <a:solidFill>
                  <a:schemeClr val="accent4">
                    <a:lumMod val="75000"/>
                  </a:schemeClr>
                </a:solidFill>
              </a:rPr>
              <a:t>challenging</a:t>
            </a:r>
            <a:r>
              <a:rPr lang="en-US" sz="2000" dirty="0">
                <a:solidFill>
                  <a:schemeClr val="accent2">
                    <a:lumMod val="75000"/>
                  </a:schemeClr>
                </a:solidFill>
              </a:rPr>
              <a:t> task due to speaker-dependent characteristics </a:t>
            </a:r>
          </a:p>
          <a:p>
            <a:pPr lvl="1"/>
            <a:r>
              <a:rPr lang="en-US" sz="2000" dirty="0">
                <a:solidFill>
                  <a:schemeClr val="accent2">
                    <a:lumMod val="75000"/>
                  </a:schemeClr>
                </a:solidFill>
              </a:rPr>
              <a:t>Training a speech recognizer if labeled data (audio data) is available</a:t>
            </a:r>
          </a:p>
          <a:p>
            <a:pPr lvl="1"/>
            <a:r>
              <a:rPr lang="en-US" sz="2000" dirty="0">
                <a:solidFill>
                  <a:schemeClr val="accent2">
                    <a:lumMod val="75000"/>
                  </a:schemeClr>
                </a:solidFill>
              </a:rPr>
              <a:t>Applying </a:t>
            </a:r>
            <a:r>
              <a:rPr lang="en-US" sz="2000" dirty="0">
                <a:solidFill>
                  <a:schemeClr val="accent4">
                    <a:lumMod val="75000"/>
                  </a:schemeClr>
                </a:solidFill>
              </a:rPr>
              <a:t>unsupervised domain adaptation </a:t>
            </a:r>
            <a:r>
              <a:rPr lang="en-US" sz="2000" dirty="0">
                <a:solidFill>
                  <a:schemeClr val="accent2">
                    <a:lumMod val="75000"/>
                  </a:schemeClr>
                </a:solidFill>
              </a:rPr>
              <a:t>on the motion sensor data collected during the attack if labeled data is not available – </a:t>
            </a:r>
            <a:r>
              <a:rPr lang="en-US" sz="2000" dirty="0">
                <a:solidFill>
                  <a:schemeClr val="accent4">
                    <a:lumMod val="75000"/>
                  </a:schemeClr>
                </a:solidFill>
              </a:rPr>
              <a:t>removing speaker dependent characteristic </a:t>
            </a:r>
          </a:p>
          <a:p>
            <a:pPr marL="411480" lvl="1" indent="0">
              <a:buNone/>
            </a:pPr>
            <a:endParaRPr lang="en-US" sz="2000" dirty="0">
              <a:solidFill>
                <a:schemeClr val="accent2">
                  <a:lumMod val="75000"/>
                </a:schemeClr>
              </a:solidFill>
            </a:endParaRPr>
          </a:p>
          <a:p>
            <a:pPr marL="109728" indent="0">
              <a:buNone/>
            </a:pPr>
            <a:endParaRPr lang="en-US" sz="2400" dirty="0">
              <a:solidFill>
                <a:schemeClr val="accent2">
                  <a:lumMod val="75000"/>
                </a:schemeClr>
              </a:solidFill>
            </a:endParaRPr>
          </a:p>
        </p:txBody>
      </p:sp>
      <p:pic>
        <p:nvPicPr>
          <p:cNvPr id="31" name="Picture 30">
            <a:extLst>
              <a:ext uri="{FF2B5EF4-FFF2-40B4-BE49-F238E27FC236}">
                <a16:creationId xmlns:a16="http://schemas.microsoft.com/office/drawing/2014/main" id="{E46FAEB5-539C-4D50-89FA-1DE7134182B9}"/>
              </a:ext>
            </a:extLst>
          </p:cNvPr>
          <p:cNvPicPr>
            <a:picLocks noChangeAspect="1"/>
          </p:cNvPicPr>
          <p:nvPr/>
        </p:nvPicPr>
        <p:blipFill>
          <a:blip r:embed="rId3"/>
          <a:stretch>
            <a:fillRect/>
          </a:stretch>
        </p:blipFill>
        <p:spPr>
          <a:xfrm>
            <a:off x="2944129" y="3429000"/>
            <a:ext cx="6303741" cy="3321657"/>
          </a:xfrm>
          <a:prstGeom prst="rect">
            <a:avLst/>
          </a:prstGeom>
        </p:spPr>
      </p:pic>
    </p:spTree>
    <p:extLst>
      <p:ext uri="{BB962C8B-B14F-4D97-AF65-F5344CB8AC3E}">
        <p14:creationId xmlns:p14="http://schemas.microsoft.com/office/powerpoint/2010/main" val="181102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Putting All Attack Components Together</a:t>
            </a:r>
          </a:p>
        </p:txBody>
      </p:sp>
      <p:sp>
        <p:nvSpPr>
          <p:cNvPr id="3" name="Content Placeholder 2"/>
          <p:cNvSpPr>
            <a:spLocks noGrp="1"/>
          </p:cNvSpPr>
          <p:nvPr>
            <p:ph idx="1"/>
          </p:nvPr>
        </p:nvSpPr>
        <p:spPr>
          <a:xfrm>
            <a:off x="609599" y="1483872"/>
            <a:ext cx="5486401" cy="5305399"/>
          </a:xfrm>
        </p:spPr>
        <p:txBody>
          <a:bodyPr>
            <a:normAutofit fontScale="62500" lnSpcReduction="20000"/>
          </a:bodyPr>
          <a:lstStyle/>
          <a:p>
            <a:r>
              <a:rPr lang="en-US" sz="2400">
                <a:solidFill>
                  <a:schemeClr val="accent3">
                    <a:lumMod val="75000"/>
                  </a:schemeClr>
                </a:solidFill>
              </a:rPr>
              <a:t>Upon detecting human speech, the malicious app segments the motion sensor data associated with speech and sends the data to a remote adversary for data processing. To deal with motion artifacts that contaminate the sensors’ readings, the authors then develop a deep regression model based on time-frequency analysis to denoise the motion sensor data. </a:t>
            </a:r>
          </a:p>
          <a:p>
            <a:pPr marL="109728" indent="0">
              <a:buNone/>
            </a:pPr>
            <a:endParaRPr lang="en-US" sz="2400"/>
          </a:p>
          <a:p>
            <a:r>
              <a:rPr lang="en-US" sz="2400"/>
              <a:t>For facial muscle movements, our attack first calculates 3D speed and displacement by applying numerical integration on the motion sensor readings. On top of that, a set of time and frequency domain features are extracted. For </a:t>
            </a:r>
            <a:r>
              <a:rPr lang="en-US" sz="2400">
                <a:solidFill>
                  <a:schemeClr val="accent6">
                    <a:lumMod val="75000"/>
                  </a:schemeClr>
                </a:solidFill>
              </a:rPr>
              <a:t>bone-borne</a:t>
            </a:r>
            <a:r>
              <a:rPr lang="en-US" sz="2400"/>
              <a:t> vibrations, the authors explore the spectrogram as the features to capture high-frequency patterns.</a:t>
            </a:r>
          </a:p>
          <a:p>
            <a:endParaRPr lang="en-US" sz="2400"/>
          </a:p>
          <a:p>
            <a:r>
              <a:rPr lang="en-US" sz="2400"/>
              <a:t>Based on the facial vibration features, we develop a deep-learning-based framework for gender detection, speaker identification, and speech recognition. </a:t>
            </a:r>
          </a:p>
          <a:p>
            <a:pPr lvl="1"/>
            <a:r>
              <a:rPr lang="en-US" sz="2200">
                <a:solidFill>
                  <a:schemeClr val="accent2">
                    <a:lumMod val="75000"/>
                  </a:schemeClr>
                </a:solidFill>
              </a:rPr>
              <a:t>Two CNN models are used to derive the feature maps of facial movements and bone-borne vibrations, and then fed the feature maps to three classifiers. If the victim’s motion sensor data and labels can be obtained ahead of time, our attack correlates the motion sensor data and the labels to train the CNN. </a:t>
            </a:r>
          </a:p>
          <a:p>
            <a:pPr lvl="1"/>
            <a:r>
              <a:rPr lang="en-US" sz="2200">
                <a:solidFill>
                  <a:schemeClr val="accent2">
                    <a:lumMod val="75000"/>
                  </a:schemeClr>
                </a:solidFill>
              </a:rPr>
              <a:t>Otherwise, their attack utilizes the victim’s motion sensor data collected during the attack phase to adapt the pre-trained CNN model, through unsupervised domain adaptation techniques.</a:t>
            </a:r>
          </a:p>
          <a:p>
            <a:pPr marL="411480" lvl="1" indent="0">
              <a:buNone/>
            </a:pPr>
            <a:endParaRPr lang="en-US" sz="2000">
              <a:solidFill>
                <a:schemeClr val="accent2">
                  <a:lumMod val="75000"/>
                </a:schemeClr>
              </a:solidFill>
            </a:endParaRPr>
          </a:p>
          <a:p>
            <a:pPr marL="109728" indent="0">
              <a:buNone/>
            </a:pPr>
            <a:endParaRPr lang="en-US" sz="2400" dirty="0">
              <a:solidFill>
                <a:schemeClr val="accent2">
                  <a:lumMod val="75000"/>
                </a:schemeClr>
              </a:solidFill>
            </a:endParaRPr>
          </a:p>
        </p:txBody>
      </p:sp>
      <p:pic>
        <p:nvPicPr>
          <p:cNvPr id="6" name="Picture 5">
            <a:extLst>
              <a:ext uri="{FF2B5EF4-FFF2-40B4-BE49-F238E27FC236}">
                <a16:creationId xmlns:a16="http://schemas.microsoft.com/office/drawing/2014/main" id="{30015F09-B81A-4F16-AB8B-31ED7D355623}"/>
              </a:ext>
            </a:extLst>
          </p:cNvPr>
          <p:cNvPicPr>
            <a:picLocks noChangeAspect="1"/>
          </p:cNvPicPr>
          <p:nvPr/>
        </p:nvPicPr>
        <p:blipFill>
          <a:blip r:embed="rId3"/>
          <a:stretch>
            <a:fillRect/>
          </a:stretch>
        </p:blipFill>
        <p:spPr>
          <a:xfrm>
            <a:off x="6781319" y="1483872"/>
            <a:ext cx="4902681" cy="5181600"/>
          </a:xfrm>
          <a:prstGeom prst="rect">
            <a:avLst/>
          </a:prstGeom>
        </p:spPr>
      </p:pic>
    </p:spTree>
    <p:extLst>
      <p:ext uri="{BB962C8B-B14F-4D97-AF65-F5344CB8AC3E}">
        <p14:creationId xmlns:p14="http://schemas.microsoft.com/office/powerpoint/2010/main" val="360808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Experimental Setup</a:t>
            </a:r>
          </a:p>
        </p:txBody>
      </p:sp>
      <p:sp>
        <p:nvSpPr>
          <p:cNvPr id="3" name="Content Placeholder 2"/>
          <p:cNvSpPr>
            <a:spLocks noGrp="1"/>
          </p:cNvSpPr>
          <p:nvPr>
            <p:ph idx="1"/>
          </p:nvPr>
        </p:nvSpPr>
        <p:spPr>
          <a:xfrm>
            <a:off x="609600" y="1483873"/>
            <a:ext cx="11190136" cy="4924878"/>
          </a:xfrm>
        </p:spPr>
        <p:txBody>
          <a:bodyPr>
            <a:normAutofit lnSpcReduction="10000"/>
          </a:bodyPr>
          <a:lstStyle/>
          <a:p>
            <a:r>
              <a:rPr lang="en-US" sz="2400" dirty="0"/>
              <a:t>Four mainstream headsets</a:t>
            </a:r>
          </a:p>
          <a:p>
            <a:pPr lvl="1"/>
            <a:r>
              <a:rPr lang="en-US" sz="2200" dirty="0">
                <a:solidFill>
                  <a:schemeClr val="accent2">
                    <a:lumMod val="75000"/>
                  </a:schemeClr>
                </a:solidFill>
              </a:rPr>
              <a:t>Oculus Quest (1000Hz) </a:t>
            </a:r>
          </a:p>
          <a:p>
            <a:pPr lvl="1"/>
            <a:r>
              <a:rPr lang="en-US" sz="2200" dirty="0">
                <a:solidFill>
                  <a:schemeClr val="accent2">
                    <a:lumMod val="75000"/>
                  </a:schemeClr>
                </a:solidFill>
              </a:rPr>
              <a:t>HTC </a:t>
            </a:r>
            <a:r>
              <a:rPr lang="en-US" sz="2200" dirty="0" err="1">
                <a:solidFill>
                  <a:schemeClr val="accent2">
                    <a:lumMod val="75000"/>
                  </a:schemeClr>
                </a:solidFill>
              </a:rPr>
              <a:t>Vive</a:t>
            </a:r>
            <a:r>
              <a:rPr lang="en-US" sz="2200" dirty="0">
                <a:solidFill>
                  <a:schemeClr val="accent2">
                    <a:lumMod val="75000"/>
                  </a:schemeClr>
                </a:solidFill>
              </a:rPr>
              <a:t> Pro (1000Hz)</a:t>
            </a:r>
          </a:p>
          <a:p>
            <a:pPr lvl="1"/>
            <a:r>
              <a:rPr lang="en-US" sz="2200" dirty="0">
                <a:solidFill>
                  <a:schemeClr val="accent2">
                    <a:lumMod val="75000"/>
                  </a:schemeClr>
                </a:solidFill>
              </a:rPr>
              <a:t>Google </a:t>
            </a:r>
            <a:r>
              <a:rPr lang="en-US" sz="2200" dirty="0" err="1">
                <a:solidFill>
                  <a:schemeClr val="accent2">
                    <a:lumMod val="75000"/>
                  </a:schemeClr>
                </a:solidFill>
              </a:rPr>
              <a:t>Gardboard</a:t>
            </a:r>
            <a:r>
              <a:rPr lang="en-US" sz="2200" dirty="0">
                <a:solidFill>
                  <a:schemeClr val="accent2">
                    <a:lumMod val="75000"/>
                  </a:schemeClr>
                </a:solidFill>
              </a:rPr>
              <a:t> (Nexus 6) (227Hz)</a:t>
            </a:r>
          </a:p>
          <a:p>
            <a:pPr lvl="1"/>
            <a:r>
              <a:rPr lang="en-US" sz="2200" dirty="0">
                <a:solidFill>
                  <a:schemeClr val="accent2">
                    <a:lumMod val="75000"/>
                  </a:schemeClr>
                </a:solidFill>
              </a:rPr>
              <a:t>Google </a:t>
            </a:r>
            <a:r>
              <a:rPr lang="en-US" sz="2200" dirty="0" err="1">
                <a:solidFill>
                  <a:schemeClr val="accent2">
                    <a:lumMod val="75000"/>
                  </a:schemeClr>
                </a:solidFill>
              </a:rPr>
              <a:t>Caradboard</a:t>
            </a:r>
            <a:r>
              <a:rPr lang="en-US" sz="2200" dirty="0">
                <a:solidFill>
                  <a:schemeClr val="accent2">
                    <a:lumMod val="75000"/>
                  </a:schemeClr>
                </a:solidFill>
              </a:rPr>
              <a:t> (Galaxy 6) (203Hz)</a:t>
            </a:r>
          </a:p>
          <a:p>
            <a:pPr marL="411480" lvl="1" indent="0">
              <a:buNone/>
            </a:pPr>
            <a:endParaRPr lang="en-US" sz="2200" dirty="0">
              <a:solidFill>
                <a:schemeClr val="accent2">
                  <a:lumMod val="75000"/>
                </a:schemeClr>
              </a:solidFill>
            </a:endParaRPr>
          </a:p>
          <a:p>
            <a:pPr marL="461772" indent="-342900"/>
            <a:r>
              <a:rPr lang="en-US" sz="2400" dirty="0">
                <a:solidFill>
                  <a:schemeClr val="accent2">
                    <a:lumMod val="50000"/>
                  </a:schemeClr>
                </a:solidFill>
              </a:rPr>
              <a:t>Speech content</a:t>
            </a:r>
          </a:p>
          <a:p>
            <a:pPr marL="754380" lvl="1" indent="-342900"/>
            <a:r>
              <a:rPr lang="en-US" sz="2200" dirty="0">
                <a:solidFill>
                  <a:schemeClr val="accent2">
                    <a:lumMod val="75000"/>
                  </a:schemeClr>
                </a:solidFill>
              </a:rPr>
              <a:t>11 digits (‘oh’, 0~9)</a:t>
            </a:r>
          </a:p>
          <a:p>
            <a:pPr marL="754380" lvl="1" indent="-342900"/>
            <a:r>
              <a:rPr lang="en-US" sz="2200" dirty="0">
                <a:solidFill>
                  <a:schemeClr val="accent2">
                    <a:lumMod val="75000"/>
                  </a:schemeClr>
                </a:solidFill>
              </a:rPr>
              <a:t>20 Pretty Good Privacy (PGP) words</a:t>
            </a:r>
          </a:p>
          <a:p>
            <a:pPr marL="411480" lvl="1" indent="0">
              <a:buNone/>
            </a:pPr>
            <a:endParaRPr lang="en-US" sz="2200" dirty="0">
              <a:solidFill>
                <a:schemeClr val="accent2">
                  <a:lumMod val="75000"/>
                </a:schemeClr>
              </a:solidFill>
            </a:endParaRPr>
          </a:p>
          <a:p>
            <a:pPr marL="461772" indent="-342900"/>
            <a:r>
              <a:rPr lang="en-US" sz="2400" dirty="0">
                <a:solidFill>
                  <a:schemeClr val="accent2">
                    <a:lumMod val="50000"/>
                  </a:schemeClr>
                </a:solidFill>
              </a:rPr>
              <a:t>Participants and data collection</a:t>
            </a:r>
          </a:p>
          <a:p>
            <a:pPr marL="754380" lvl="1" indent="-342900"/>
            <a:r>
              <a:rPr lang="en-US" sz="2200" dirty="0">
                <a:solidFill>
                  <a:schemeClr val="accent2">
                    <a:lumMod val="75000"/>
                  </a:schemeClr>
                </a:solidFill>
              </a:rPr>
              <a:t>45 participants </a:t>
            </a:r>
          </a:p>
          <a:p>
            <a:pPr marL="754380" lvl="1" indent="-342900"/>
            <a:r>
              <a:rPr lang="en-US" sz="2200" dirty="0">
                <a:solidFill>
                  <a:schemeClr val="accent2">
                    <a:lumMod val="75000"/>
                  </a:schemeClr>
                </a:solidFill>
              </a:rPr>
              <a:t>Sound pressure levels of 67dB~73dB</a:t>
            </a:r>
          </a:p>
          <a:p>
            <a:pPr marL="754380" lvl="1" indent="-342900"/>
            <a:r>
              <a:rPr lang="en-US" sz="2200" dirty="0">
                <a:solidFill>
                  <a:schemeClr val="accent2">
                    <a:lumMod val="75000"/>
                  </a:schemeClr>
                </a:solidFill>
              </a:rPr>
              <a:t>6 environments across three universities </a:t>
            </a:r>
          </a:p>
          <a:p>
            <a:pPr marL="461772" indent="-342900"/>
            <a:endParaRPr lang="en-US" sz="2200" dirty="0">
              <a:solidFill>
                <a:schemeClr val="accent2">
                  <a:lumMod val="75000"/>
                </a:schemeClr>
              </a:solidFill>
            </a:endParaRPr>
          </a:p>
          <a:p>
            <a:pPr marL="109728" indent="0">
              <a:buNone/>
            </a:pPr>
            <a:endParaRPr lang="en-US" sz="2400" dirty="0">
              <a:solidFill>
                <a:schemeClr val="accent2">
                  <a:lumMod val="75000"/>
                </a:schemeClr>
              </a:solidFill>
            </a:endParaRPr>
          </a:p>
        </p:txBody>
      </p:sp>
      <p:pic>
        <p:nvPicPr>
          <p:cNvPr id="5" name="Picture 4">
            <a:extLst>
              <a:ext uri="{FF2B5EF4-FFF2-40B4-BE49-F238E27FC236}">
                <a16:creationId xmlns:a16="http://schemas.microsoft.com/office/drawing/2014/main" id="{DE1E003A-DBBA-4D1C-9A97-0C56FA56C44A}"/>
              </a:ext>
            </a:extLst>
          </p:cNvPr>
          <p:cNvPicPr>
            <a:picLocks noChangeAspect="1"/>
          </p:cNvPicPr>
          <p:nvPr/>
        </p:nvPicPr>
        <p:blipFill rotWithShape="1">
          <a:blip r:embed="rId3"/>
          <a:srcRect r="47752"/>
          <a:stretch/>
        </p:blipFill>
        <p:spPr>
          <a:xfrm>
            <a:off x="8316696" y="888305"/>
            <a:ext cx="2250588" cy="2903825"/>
          </a:xfrm>
          <a:prstGeom prst="rect">
            <a:avLst/>
          </a:prstGeom>
        </p:spPr>
      </p:pic>
      <p:pic>
        <p:nvPicPr>
          <p:cNvPr id="6" name="Picture 5">
            <a:extLst>
              <a:ext uri="{FF2B5EF4-FFF2-40B4-BE49-F238E27FC236}">
                <a16:creationId xmlns:a16="http://schemas.microsoft.com/office/drawing/2014/main" id="{1586DC6C-FC0D-4871-92EF-333B18D464C7}"/>
              </a:ext>
            </a:extLst>
          </p:cNvPr>
          <p:cNvPicPr>
            <a:picLocks noChangeAspect="1"/>
          </p:cNvPicPr>
          <p:nvPr/>
        </p:nvPicPr>
        <p:blipFill rotWithShape="1">
          <a:blip r:embed="rId3"/>
          <a:srcRect l="52248"/>
          <a:stretch/>
        </p:blipFill>
        <p:spPr>
          <a:xfrm>
            <a:off x="8547468" y="3781825"/>
            <a:ext cx="1860789" cy="2626926"/>
          </a:xfrm>
          <a:prstGeom prst="rect">
            <a:avLst/>
          </a:prstGeom>
        </p:spPr>
      </p:pic>
      <p:sp>
        <p:nvSpPr>
          <p:cNvPr id="7" name="Rectangle 6">
            <a:extLst>
              <a:ext uri="{FF2B5EF4-FFF2-40B4-BE49-F238E27FC236}">
                <a16:creationId xmlns:a16="http://schemas.microsoft.com/office/drawing/2014/main" id="{CF920282-C7B0-449A-9464-00EAFB92C108}"/>
              </a:ext>
            </a:extLst>
          </p:cNvPr>
          <p:cNvSpPr/>
          <p:nvPr/>
        </p:nvSpPr>
        <p:spPr>
          <a:xfrm>
            <a:off x="10067053" y="3171147"/>
            <a:ext cx="1963455" cy="1477328"/>
          </a:xfrm>
          <a:prstGeom prst="rect">
            <a:avLst/>
          </a:prstGeom>
        </p:spPr>
        <p:txBody>
          <a:bodyPr wrap="square">
            <a:spAutoFit/>
          </a:bodyPr>
          <a:lstStyle/>
          <a:p>
            <a:pPr lvl="1" algn="ctr">
              <a:spcBef>
                <a:spcPct val="20000"/>
              </a:spcBef>
              <a:buClr>
                <a:srgbClr val="339933"/>
              </a:buClr>
            </a:pPr>
            <a:r>
              <a:rPr lang="en-US" b="1" dirty="0">
                <a:solidFill>
                  <a:schemeClr val="accent2">
                    <a:lumMod val="75000"/>
                  </a:schemeClr>
                </a:solidFill>
                <a:latin typeface="+mn-lt"/>
              </a:rPr>
              <a:t>Experimental setup to capture live human speech </a:t>
            </a:r>
          </a:p>
        </p:txBody>
      </p:sp>
    </p:spTree>
    <p:extLst>
      <p:ext uri="{BB962C8B-B14F-4D97-AF65-F5344CB8AC3E}">
        <p14:creationId xmlns:p14="http://schemas.microsoft.com/office/powerpoint/2010/main" val="18561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Experiments</a:t>
            </a:r>
          </a:p>
        </p:txBody>
      </p:sp>
      <p:sp>
        <p:nvSpPr>
          <p:cNvPr id="3" name="Content Placeholder 2"/>
          <p:cNvSpPr>
            <a:spLocks noGrp="1"/>
          </p:cNvSpPr>
          <p:nvPr>
            <p:ph idx="1"/>
          </p:nvPr>
        </p:nvSpPr>
        <p:spPr>
          <a:xfrm>
            <a:off x="609600" y="1483872"/>
            <a:ext cx="10972800" cy="4746599"/>
          </a:xfrm>
        </p:spPr>
        <p:txBody>
          <a:bodyPr>
            <a:normAutofit/>
          </a:bodyPr>
          <a:lstStyle/>
          <a:p>
            <a:r>
              <a:rPr lang="en-US" sz="2400" dirty="0"/>
              <a:t>The authors validate their attack on two standalone headsets, </a:t>
            </a:r>
            <a:r>
              <a:rPr lang="en-US" sz="2400" dirty="0">
                <a:solidFill>
                  <a:schemeClr val="accent1">
                    <a:lumMod val="75000"/>
                  </a:schemeClr>
                </a:solidFill>
              </a:rPr>
              <a:t>Oculus Quest </a:t>
            </a:r>
            <a:r>
              <a:rPr lang="en-US" sz="2400" dirty="0"/>
              <a:t>and </a:t>
            </a:r>
            <a:r>
              <a:rPr lang="en-US" sz="2400" dirty="0">
                <a:solidFill>
                  <a:schemeClr val="accent1">
                    <a:lumMod val="75000"/>
                  </a:schemeClr>
                </a:solidFill>
              </a:rPr>
              <a:t>HTC </a:t>
            </a:r>
            <a:r>
              <a:rPr lang="en-US" sz="2400" dirty="0" err="1">
                <a:solidFill>
                  <a:schemeClr val="accent1">
                    <a:lumMod val="75000"/>
                  </a:schemeClr>
                </a:solidFill>
              </a:rPr>
              <a:t>Vive</a:t>
            </a:r>
            <a:r>
              <a:rPr lang="en-US" sz="2400" dirty="0">
                <a:solidFill>
                  <a:schemeClr val="accent1">
                    <a:lumMod val="75000"/>
                  </a:schemeClr>
                </a:solidFill>
              </a:rPr>
              <a:t> Pro</a:t>
            </a:r>
            <a:r>
              <a:rPr lang="en-US" sz="2400" dirty="0"/>
              <a:t>, and two low-cost cardboard headsets with different smartphone models. </a:t>
            </a:r>
          </a:p>
          <a:p>
            <a:endParaRPr lang="en-US" sz="2400" dirty="0"/>
          </a:p>
          <a:p>
            <a:r>
              <a:rPr lang="en-US" sz="2400" dirty="0"/>
              <a:t>We collect data of </a:t>
            </a:r>
            <a:r>
              <a:rPr lang="en-US" sz="2400" dirty="0">
                <a:solidFill>
                  <a:schemeClr val="accent1">
                    <a:lumMod val="75000"/>
                  </a:schemeClr>
                </a:solidFill>
              </a:rPr>
              <a:t>11 digits </a:t>
            </a:r>
            <a:r>
              <a:rPr lang="en-US" sz="2400" dirty="0"/>
              <a:t>and </a:t>
            </a:r>
            <a:r>
              <a:rPr lang="en-US" sz="2400" dirty="0">
                <a:solidFill>
                  <a:schemeClr val="accent1">
                    <a:lumMod val="75000"/>
                  </a:schemeClr>
                </a:solidFill>
              </a:rPr>
              <a:t>20 words</a:t>
            </a:r>
            <a:r>
              <a:rPr lang="en-US" sz="2400" dirty="0"/>
              <a:t>, which can be associated with a wide range of sensitive information. Specifically, besides digits 0~9, the pronunciation “oh”, which is a synonym of digit zero, is also collected. In addition, we select </a:t>
            </a:r>
            <a:r>
              <a:rPr lang="en-US" sz="2400" dirty="0">
                <a:solidFill>
                  <a:schemeClr val="accent1">
                    <a:lumMod val="75000"/>
                  </a:schemeClr>
                </a:solidFill>
              </a:rPr>
              <a:t>20 </a:t>
            </a:r>
            <a:r>
              <a:rPr lang="en-US" sz="2400" dirty="0"/>
              <a:t>frequently used words from the </a:t>
            </a:r>
            <a:r>
              <a:rPr lang="en-US" sz="2400" dirty="0">
                <a:solidFill>
                  <a:schemeClr val="accent3"/>
                </a:solidFill>
              </a:rPr>
              <a:t>Pretty Good Privacy word list</a:t>
            </a:r>
            <a:r>
              <a:rPr lang="en-US" sz="2400" dirty="0"/>
              <a:t>. </a:t>
            </a:r>
          </a:p>
          <a:p>
            <a:endParaRPr lang="en-US" sz="2400" dirty="0"/>
          </a:p>
          <a:p>
            <a:r>
              <a:rPr lang="en-US" sz="2400" dirty="0"/>
              <a:t>The experiments involve </a:t>
            </a:r>
            <a:r>
              <a:rPr lang="en-US" sz="2400" dirty="0">
                <a:solidFill>
                  <a:schemeClr val="accent4"/>
                </a:solidFill>
              </a:rPr>
              <a:t>45 participants</a:t>
            </a:r>
            <a:r>
              <a:rPr lang="en-US" sz="2400" dirty="0"/>
              <a:t>, and the sound pressure levels of speech are around </a:t>
            </a:r>
            <a:r>
              <a:rPr lang="en-US" sz="2400" dirty="0">
                <a:solidFill>
                  <a:schemeClr val="accent4"/>
                </a:solidFill>
              </a:rPr>
              <a:t>67dB to 73dB</a:t>
            </a:r>
            <a:r>
              <a:rPr lang="en-US" sz="2400" dirty="0"/>
              <a:t>. The data are collected in </a:t>
            </a:r>
            <a:r>
              <a:rPr lang="en-US" sz="2400" dirty="0">
                <a:solidFill>
                  <a:schemeClr val="accent4">
                    <a:lumMod val="75000"/>
                  </a:schemeClr>
                </a:solidFill>
              </a:rPr>
              <a:t>3 university offices, 2 residential apartments, and one outdoor environment</a:t>
            </a:r>
            <a:r>
              <a:rPr lang="en-US" sz="2400" dirty="0"/>
              <a:t>. </a:t>
            </a:r>
          </a:p>
          <a:p>
            <a:pPr marL="411480" lvl="1" indent="0">
              <a:buNone/>
            </a:pPr>
            <a:endParaRPr lang="en-US" sz="2000" dirty="0">
              <a:solidFill>
                <a:schemeClr val="accent2">
                  <a:lumMod val="75000"/>
                </a:schemeClr>
              </a:solidFill>
            </a:endParaRPr>
          </a:p>
          <a:p>
            <a:pPr marL="109728" indent="0">
              <a:buNone/>
            </a:pPr>
            <a:endParaRPr lang="en-US" sz="2400" dirty="0">
              <a:solidFill>
                <a:schemeClr val="accent2">
                  <a:lumMod val="75000"/>
                </a:schemeClr>
              </a:solidFill>
            </a:endParaRPr>
          </a:p>
        </p:txBody>
      </p:sp>
    </p:spTree>
    <p:extLst>
      <p:ext uri="{BB962C8B-B14F-4D97-AF65-F5344CB8AC3E}">
        <p14:creationId xmlns:p14="http://schemas.microsoft.com/office/powerpoint/2010/main" val="247330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DC66-8B5F-4F07-B549-B9C9E0F272A7}"/>
              </a:ext>
            </a:extLst>
          </p:cNvPr>
          <p:cNvSpPr>
            <a:spLocks noGrp="1"/>
          </p:cNvSpPr>
          <p:nvPr>
            <p:ph type="title"/>
          </p:nvPr>
        </p:nvSpPr>
        <p:spPr>
          <a:xfrm>
            <a:off x="609600" y="629023"/>
            <a:ext cx="10972800" cy="1066800"/>
          </a:xfrm>
        </p:spPr>
        <p:txBody>
          <a:bodyPr/>
          <a:lstStyle/>
          <a:p>
            <a:r>
              <a:rPr lang="en-US" dirty="0"/>
              <a:t>About the Paper</a:t>
            </a:r>
          </a:p>
        </p:txBody>
      </p:sp>
      <p:sp>
        <p:nvSpPr>
          <p:cNvPr id="3" name="Content Placeholder 2">
            <a:extLst>
              <a:ext uri="{FF2B5EF4-FFF2-40B4-BE49-F238E27FC236}">
                <a16:creationId xmlns:a16="http://schemas.microsoft.com/office/drawing/2014/main" id="{F8C44CDC-3E73-4FDE-A2C9-B2B7976BE708}"/>
              </a:ext>
            </a:extLst>
          </p:cNvPr>
          <p:cNvSpPr>
            <a:spLocks noGrp="1"/>
          </p:cNvSpPr>
          <p:nvPr>
            <p:ph idx="1"/>
          </p:nvPr>
        </p:nvSpPr>
        <p:spPr>
          <a:xfrm>
            <a:off x="609600" y="1695824"/>
            <a:ext cx="11193930" cy="4424082"/>
          </a:xfrm>
        </p:spPr>
        <p:txBody>
          <a:bodyPr>
            <a:normAutofit fontScale="92500"/>
          </a:bodyPr>
          <a:lstStyle/>
          <a:p>
            <a:r>
              <a:rPr lang="en-US" dirty="0"/>
              <a:t>Rutgers researchers have published the first work examining how hackers could use popular virtual reality headsets to steal sensitive information communicated via voice-command, including credit card data and passwords. </a:t>
            </a:r>
          </a:p>
          <a:p>
            <a:endParaRPr lang="en-US" dirty="0"/>
          </a:p>
          <a:p>
            <a:r>
              <a:rPr lang="en-US" b="0" i="0" dirty="0">
                <a:solidFill>
                  <a:schemeClr val="accent2">
                    <a:lumMod val="75000"/>
                  </a:schemeClr>
                </a:solidFill>
                <a:effectLst/>
                <a:hlinkClick r:id="rId2">
                  <a:extLst>
                    <a:ext uri="{A12FA001-AC4F-418D-AE19-62706E023703}">
                      <ahyp:hlinkClr xmlns:ahyp="http://schemas.microsoft.com/office/drawing/2018/hyperlinkcolor" val="tx"/>
                    </a:ext>
                  </a:extLst>
                </a:hlinkClick>
              </a:rPr>
              <a:t> “</a:t>
            </a:r>
            <a:r>
              <a:rPr lang="en-US" b="0" i="0" dirty="0">
                <a:solidFill>
                  <a:schemeClr val="accent3"/>
                </a:solidFill>
                <a:effectLst/>
                <a:hlinkClick r:id="rId2">
                  <a:extLst>
                    <a:ext uri="{A12FA001-AC4F-418D-AE19-62706E023703}">
                      <ahyp:hlinkClr xmlns:ahyp="http://schemas.microsoft.com/office/drawing/2018/hyperlinkcolor" val="tx"/>
                    </a:ext>
                  </a:extLst>
                </a:hlinkClick>
              </a:rPr>
              <a:t>Face-Mic</a:t>
            </a:r>
            <a:r>
              <a:rPr lang="en-US" b="0" i="0" dirty="0">
                <a:solidFill>
                  <a:schemeClr val="accent2">
                    <a:lumMod val="75000"/>
                  </a:schemeClr>
                </a:solidFill>
                <a:effectLst/>
                <a:hlinkClick r:id="rId2">
                  <a:extLst>
                    <a:ext uri="{A12FA001-AC4F-418D-AE19-62706E023703}">
                      <ahyp:hlinkClr xmlns:ahyp="http://schemas.microsoft.com/office/drawing/2018/hyperlinkcolor" val="tx"/>
                    </a:ext>
                  </a:extLst>
                </a:hlinkClick>
              </a:rPr>
              <a:t>,” the first work</a:t>
            </a:r>
            <a:r>
              <a:rPr lang="en-US" b="0" i="0" dirty="0">
                <a:solidFill>
                  <a:schemeClr val="accent2">
                    <a:lumMod val="75000"/>
                  </a:schemeClr>
                </a:solidFill>
                <a:effectLst/>
              </a:rPr>
              <a:t> </a:t>
            </a:r>
            <a:r>
              <a:rPr lang="en-US" b="0" i="0" dirty="0">
                <a:effectLst/>
              </a:rPr>
              <a:t>examining how voice command features on virtual reality headsets could lead to major privacy leakages, known as “eavesdropping attacks.”</a:t>
            </a:r>
          </a:p>
          <a:p>
            <a:endParaRPr lang="en-US" b="0" i="0" dirty="0">
              <a:effectLst/>
            </a:endParaRPr>
          </a:p>
          <a:p>
            <a:r>
              <a:rPr lang="en-US" dirty="0"/>
              <a:t>The study was presented at the annual International Conference on Mobile Computing and Networking in March.</a:t>
            </a:r>
          </a:p>
        </p:txBody>
      </p:sp>
    </p:spTree>
    <p:extLst>
      <p:ext uri="{BB962C8B-B14F-4D97-AF65-F5344CB8AC3E}">
        <p14:creationId xmlns:p14="http://schemas.microsoft.com/office/powerpoint/2010/main" val="174247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Speaker Identification</a:t>
            </a:r>
          </a:p>
        </p:txBody>
      </p:sp>
      <p:sp>
        <p:nvSpPr>
          <p:cNvPr id="3" name="Content Placeholder 2"/>
          <p:cNvSpPr>
            <a:spLocks noGrp="1"/>
          </p:cNvSpPr>
          <p:nvPr>
            <p:ph idx="1"/>
          </p:nvPr>
        </p:nvSpPr>
        <p:spPr>
          <a:xfrm>
            <a:off x="609600" y="4980109"/>
            <a:ext cx="10972800" cy="1432645"/>
          </a:xfrm>
        </p:spPr>
        <p:txBody>
          <a:bodyPr>
            <a:normAutofit/>
          </a:bodyPr>
          <a:lstStyle/>
          <a:p>
            <a:r>
              <a:rPr lang="en-US" sz="2400" dirty="0"/>
              <a:t>Over </a:t>
            </a:r>
            <a:r>
              <a:rPr lang="en-US" sz="2400" dirty="0">
                <a:solidFill>
                  <a:schemeClr val="accent4"/>
                </a:solidFill>
              </a:rPr>
              <a:t>97% </a:t>
            </a:r>
            <a:r>
              <a:rPr lang="en-US" sz="2400" dirty="0"/>
              <a:t>and </a:t>
            </a:r>
            <a:r>
              <a:rPr lang="en-US" sz="2400" dirty="0">
                <a:solidFill>
                  <a:schemeClr val="accent4"/>
                </a:solidFill>
              </a:rPr>
              <a:t>93% </a:t>
            </a:r>
            <a:r>
              <a:rPr lang="en-US" sz="2400" dirty="0"/>
              <a:t>success rates on </a:t>
            </a:r>
            <a:r>
              <a:rPr lang="en-US" sz="2400" u="sng" dirty="0"/>
              <a:t>Oculus Quest </a:t>
            </a:r>
            <a:r>
              <a:rPr lang="en-US" sz="2400" dirty="0"/>
              <a:t>and </a:t>
            </a:r>
            <a:r>
              <a:rPr lang="en-US" sz="2400" u="sng" dirty="0"/>
              <a:t>HTC </a:t>
            </a:r>
            <a:r>
              <a:rPr lang="en-US" sz="2400" u="sng" dirty="0" err="1"/>
              <a:t>Vive</a:t>
            </a:r>
            <a:r>
              <a:rPr lang="en-US" sz="2400" u="sng" dirty="0"/>
              <a:t> Pro</a:t>
            </a:r>
            <a:r>
              <a:rPr lang="en-US" sz="2400" dirty="0"/>
              <a:t>, respectively</a:t>
            </a:r>
          </a:p>
          <a:p>
            <a:r>
              <a:rPr lang="en-US" sz="2400" dirty="0"/>
              <a:t>Over </a:t>
            </a:r>
            <a:r>
              <a:rPr lang="en-US" sz="2400" dirty="0">
                <a:solidFill>
                  <a:schemeClr val="accent4"/>
                </a:solidFill>
              </a:rPr>
              <a:t>94% success rate </a:t>
            </a:r>
            <a:r>
              <a:rPr lang="en-US" sz="2400" dirty="0"/>
              <a:t>for both cardboard headsets, showing the effectiveness of the proposed attack</a:t>
            </a:r>
          </a:p>
          <a:p>
            <a:pPr marL="411480" lvl="1" indent="0">
              <a:buNone/>
            </a:pPr>
            <a:endParaRPr lang="en-US" sz="2000" dirty="0">
              <a:solidFill>
                <a:schemeClr val="accent2">
                  <a:lumMod val="75000"/>
                </a:schemeClr>
              </a:solidFill>
            </a:endParaRPr>
          </a:p>
          <a:p>
            <a:pPr marL="109728" indent="0">
              <a:buNone/>
            </a:pPr>
            <a:endParaRPr lang="en-US" sz="2400" dirty="0">
              <a:solidFill>
                <a:schemeClr val="accent2">
                  <a:lumMod val="75000"/>
                </a:schemeClr>
              </a:solidFill>
            </a:endParaRPr>
          </a:p>
        </p:txBody>
      </p:sp>
      <p:pic>
        <p:nvPicPr>
          <p:cNvPr id="5" name="Picture 4">
            <a:extLst>
              <a:ext uri="{FF2B5EF4-FFF2-40B4-BE49-F238E27FC236}">
                <a16:creationId xmlns:a16="http://schemas.microsoft.com/office/drawing/2014/main" id="{254FC787-1CEE-425E-BC8B-4EE3DCA8E4E4}"/>
              </a:ext>
            </a:extLst>
          </p:cNvPr>
          <p:cNvPicPr>
            <a:picLocks noChangeAspect="1"/>
          </p:cNvPicPr>
          <p:nvPr/>
        </p:nvPicPr>
        <p:blipFill rotWithShape="1">
          <a:blip r:embed="rId3"/>
          <a:srcRect b="9361"/>
          <a:stretch/>
        </p:blipFill>
        <p:spPr>
          <a:xfrm>
            <a:off x="1961777" y="1483873"/>
            <a:ext cx="7239000" cy="2772287"/>
          </a:xfrm>
          <a:prstGeom prst="rect">
            <a:avLst/>
          </a:prstGeom>
        </p:spPr>
      </p:pic>
      <p:sp>
        <p:nvSpPr>
          <p:cNvPr id="6" name="Rectangle 5">
            <a:extLst>
              <a:ext uri="{FF2B5EF4-FFF2-40B4-BE49-F238E27FC236}">
                <a16:creationId xmlns:a16="http://schemas.microsoft.com/office/drawing/2014/main" id="{CBD90C0D-4C5E-40C6-9BB7-3733D288196D}"/>
              </a:ext>
            </a:extLst>
          </p:cNvPr>
          <p:cNvSpPr/>
          <p:nvPr/>
        </p:nvSpPr>
        <p:spPr>
          <a:xfrm>
            <a:off x="2362200" y="4256160"/>
            <a:ext cx="2667000" cy="369332"/>
          </a:xfrm>
          <a:prstGeom prst="rect">
            <a:avLst/>
          </a:prstGeom>
        </p:spPr>
        <p:txBody>
          <a:bodyPr wrap="square">
            <a:spAutoFit/>
          </a:bodyPr>
          <a:lstStyle/>
          <a:p>
            <a:pPr lvl="1">
              <a:spcBef>
                <a:spcPct val="20000"/>
              </a:spcBef>
              <a:buClr>
                <a:srgbClr val="339933"/>
              </a:buClr>
            </a:pPr>
            <a:r>
              <a:rPr lang="en-US" b="1" dirty="0">
                <a:solidFill>
                  <a:schemeClr val="accent3"/>
                </a:solidFill>
                <a:latin typeface="+mn-lt"/>
              </a:rPr>
              <a:t>Standalone headsets</a:t>
            </a:r>
          </a:p>
        </p:txBody>
      </p:sp>
      <p:sp>
        <p:nvSpPr>
          <p:cNvPr id="7" name="Rectangle 6">
            <a:extLst>
              <a:ext uri="{FF2B5EF4-FFF2-40B4-BE49-F238E27FC236}">
                <a16:creationId xmlns:a16="http://schemas.microsoft.com/office/drawing/2014/main" id="{0757B2FC-46CD-4DEC-8438-BFF01D631A88}"/>
              </a:ext>
            </a:extLst>
          </p:cNvPr>
          <p:cNvSpPr/>
          <p:nvPr/>
        </p:nvSpPr>
        <p:spPr>
          <a:xfrm>
            <a:off x="6282765" y="4256160"/>
            <a:ext cx="2667000" cy="369332"/>
          </a:xfrm>
          <a:prstGeom prst="rect">
            <a:avLst/>
          </a:prstGeom>
        </p:spPr>
        <p:txBody>
          <a:bodyPr wrap="square">
            <a:spAutoFit/>
          </a:bodyPr>
          <a:lstStyle/>
          <a:p>
            <a:pPr lvl="1">
              <a:spcBef>
                <a:spcPct val="20000"/>
              </a:spcBef>
              <a:buClr>
                <a:srgbClr val="339933"/>
              </a:buClr>
            </a:pPr>
            <a:r>
              <a:rPr lang="en-US" b="1" dirty="0">
                <a:solidFill>
                  <a:schemeClr val="accent3"/>
                </a:solidFill>
                <a:latin typeface="+mn-lt"/>
              </a:rPr>
              <a:t>Cardboard headsets</a:t>
            </a:r>
          </a:p>
        </p:txBody>
      </p:sp>
    </p:spTree>
    <p:extLst>
      <p:ext uri="{BB962C8B-B14F-4D97-AF65-F5344CB8AC3E}">
        <p14:creationId xmlns:p14="http://schemas.microsoft.com/office/powerpoint/2010/main" val="239788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Gender Detection</a:t>
            </a:r>
          </a:p>
        </p:txBody>
      </p:sp>
      <p:sp>
        <p:nvSpPr>
          <p:cNvPr id="3" name="Content Placeholder 2"/>
          <p:cNvSpPr>
            <a:spLocks noGrp="1"/>
          </p:cNvSpPr>
          <p:nvPr>
            <p:ph idx="1"/>
          </p:nvPr>
        </p:nvSpPr>
        <p:spPr>
          <a:xfrm>
            <a:off x="609600" y="4980109"/>
            <a:ext cx="10972800" cy="1432645"/>
          </a:xfrm>
        </p:spPr>
        <p:txBody>
          <a:bodyPr>
            <a:normAutofit/>
          </a:bodyPr>
          <a:lstStyle/>
          <a:p>
            <a:r>
              <a:rPr lang="en-US" sz="2400" dirty="0"/>
              <a:t>Over </a:t>
            </a:r>
            <a:r>
              <a:rPr lang="en-US" sz="2400" dirty="0">
                <a:solidFill>
                  <a:schemeClr val="accent4"/>
                </a:solidFill>
              </a:rPr>
              <a:t>99% success rate </a:t>
            </a:r>
            <a:r>
              <a:rPr lang="en-US" sz="2400" dirty="0"/>
              <a:t>under Scenario-1 for all four headsets</a:t>
            </a:r>
          </a:p>
          <a:p>
            <a:r>
              <a:rPr lang="en-US" sz="2400" dirty="0"/>
              <a:t>Over </a:t>
            </a:r>
            <a:r>
              <a:rPr lang="en-US" sz="2400" dirty="0">
                <a:solidFill>
                  <a:schemeClr val="accent4"/>
                </a:solidFill>
              </a:rPr>
              <a:t>85% success rate </a:t>
            </a:r>
            <a:r>
              <a:rPr lang="en-US" sz="2400" dirty="0"/>
              <a:t>for Scenario-2 and Scenario-3, which do not involve the victim’s prior data for training </a:t>
            </a:r>
          </a:p>
          <a:p>
            <a:pPr marL="411480" lvl="1" indent="0">
              <a:buNone/>
            </a:pPr>
            <a:endParaRPr lang="en-US" sz="2000" dirty="0">
              <a:solidFill>
                <a:schemeClr val="accent2">
                  <a:lumMod val="75000"/>
                </a:schemeClr>
              </a:solidFill>
            </a:endParaRPr>
          </a:p>
          <a:p>
            <a:pPr marL="109728" indent="0">
              <a:buNone/>
            </a:pPr>
            <a:endParaRPr lang="en-US" sz="2400" dirty="0">
              <a:solidFill>
                <a:schemeClr val="accent2">
                  <a:lumMod val="75000"/>
                </a:schemeClr>
              </a:solidFill>
            </a:endParaRPr>
          </a:p>
        </p:txBody>
      </p:sp>
      <p:sp>
        <p:nvSpPr>
          <p:cNvPr id="6" name="Rectangle 5">
            <a:extLst>
              <a:ext uri="{FF2B5EF4-FFF2-40B4-BE49-F238E27FC236}">
                <a16:creationId xmlns:a16="http://schemas.microsoft.com/office/drawing/2014/main" id="{CBD90C0D-4C5E-40C6-9BB7-3733D288196D}"/>
              </a:ext>
            </a:extLst>
          </p:cNvPr>
          <p:cNvSpPr/>
          <p:nvPr/>
        </p:nvSpPr>
        <p:spPr>
          <a:xfrm>
            <a:off x="1334247" y="4013586"/>
            <a:ext cx="2667000" cy="369332"/>
          </a:xfrm>
          <a:prstGeom prst="rect">
            <a:avLst/>
          </a:prstGeom>
        </p:spPr>
        <p:txBody>
          <a:bodyPr wrap="square">
            <a:spAutoFit/>
          </a:bodyPr>
          <a:lstStyle/>
          <a:p>
            <a:pPr lvl="1">
              <a:spcBef>
                <a:spcPct val="20000"/>
              </a:spcBef>
              <a:buClr>
                <a:srgbClr val="339933"/>
              </a:buClr>
            </a:pPr>
            <a:r>
              <a:rPr lang="en-US" b="1" dirty="0">
                <a:solidFill>
                  <a:schemeClr val="accent3"/>
                </a:solidFill>
                <a:latin typeface="+mn-lt"/>
              </a:rPr>
              <a:t>Standalone headsets</a:t>
            </a:r>
          </a:p>
        </p:txBody>
      </p:sp>
      <p:sp>
        <p:nvSpPr>
          <p:cNvPr id="7" name="Rectangle 6">
            <a:extLst>
              <a:ext uri="{FF2B5EF4-FFF2-40B4-BE49-F238E27FC236}">
                <a16:creationId xmlns:a16="http://schemas.microsoft.com/office/drawing/2014/main" id="{0757B2FC-46CD-4DEC-8438-BFF01D631A88}"/>
              </a:ext>
            </a:extLst>
          </p:cNvPr>
          <p:cNvSpPr/>
          <p:nvPr/>
        </p:nvSpPr>
        <p:spPr>
          <a:xfrm>
            <a:off x="4813300" y="4013586"/>
            <a:ext cx="2667000" cy="369332"/>
          </a:xfrm>
          <a:prstGeom prst="rect">
            <a:avLst/>
          </a:prstGeom>
        </p:spPr>
        <p:txBody>
          <a:bodyPr wrap="square">
            <a:spAutoFit/>
          </a:bodyPr>
          <a:lstStyle/>
          <a:p>
            <a:pPr lvl="1">
              <a:spcBef>
                <a:spcPct val="20000"/>
              </a:spcBef>
              <a:buClr>
                <a:srgbClr val="339933"/>
              </a:buClr>
            </a:pPr>
            <a:r>
              <a:rPr lang="en-US" b="1" dirty="0">
                <a:solidFill>
                  <a:schemeClr val="accent3"/>
                </a:solidFill>
                <a:latin typeface="+mn-lt"/>
              </a:rPr>
              <a:t>Cardboard headsets</a:t>
            </a:r>
          </a:p>
        </p:txBody>
      </p:sp>
      <p:pic>
        <p:nvPicPr>
          <p:cNvPr id="8" name="Picture 7">
            <a:extLst>
              <a:ext uri="{FF2B5EF4-FFF2-40B4-BE49-F238E27FC236}">
                <a16:creationId xmlns:a16="http://schemas.microsoft.com/office/drawing/2014/main" id="{8D17D5C0-1313-4E02-9891-F8ED86CFF48B}"/>
              </a:ext>
            </a:extLst>
          </p:cNvPr>
          <p:cNvPicPr>
            <a:picLocks noChangeAspect="1"/>
          </p:cNvPicPr>
          <p:nvPr/>
        </p:nvPicPr>
        <p:blipFill rotWithShape="1">
          <a:blip r:embed="rId3"/>
          <a:srcRect b="13823"/>
          <a:stretch/>
        </p:blipFill>
        <p:spPr>
          <a:xfrm>
            <a:off x="1208742" y="1595916"/>
            <a:ext cx="6324600" cy="2305627"/>
          </a:xfrm>
          <a:prstGeom prst="rect">
            <a:avLst/>
          </a:prstGeom>
        </p:spPr>
      </p:pic>
      <p:sp>
        <p:nvSpPr>
          <p:cNvPr id="9" name="Content Placeholder 2">
            <a:extLst>
              <a:ext uri="{FF2B5EF4-FFF2-40B4-BE49-F238E27FC236}">
                <a16:creationId xmlns:a16="http://schemas.microsoft.com/office/drawing/2014/main" id="{14D6655E-344C-457C-BF33-6CF954177F58}"/>
              </a:ext>
            </a:extLst>
          </p:cNvPr>
          <p:cNvSpPr>
            <a:spLocks/>
          </p:cNvSpPr>
          <p:nvPr/>
        </p:nvSpPr>
        <p:spPr bwMode="auto">
          <a:xfrm>
            <a:off x="8190755" y="1653824"/>
            <a:ext cx="3727076" cy="2787002"/>
          </a:xfrm>
          <a:prstGeom prst="rect">
            <a:avLst/>
          </a:prstGeom>
        </p:spPr>
        <p:txBody>
          <a:bodyPr/>
          <a:lstStyle/>
          <a:p>
            <a:pPr marL="342900" indent="-342900">
              <a:spcBef>
                <a:spcPct val="20000"/>
              </a:spcBef>
              <a:buClr>
                <a:srgbClr val="339933"/>
              </a:buClr>
              <a:buFont typeface="Wingdings" pitchFamily="2" charset="2"/>
              <a:buChar char="q"/>
            </a:pPr>
            <a:r>
              <a:rPr lang="en-US" sz="2200" dirty="0">
                <a:solidFill>
                  <a:schemeClr val="accent2"/>
                </a:solidFill>
                <a:latin typeface="+mn-lt"/>
              </a:rPr>
              <a:t>Scenario-1: Attack with prior victim data</a:t>
            </a:r>
          </a:p>
          <a:p>
            <a:pPr marL="342900" indent="-342900">
              <a:spcBef>
                <a:spcPct val="20000"/>
              </a:spcBef>
              <a:buClr>
                <a:srgbClr val="339933"/>
              </a:buClr>
              <a:buFont typeface="Wingdings" pitchFamily="2" charset="2"/>
              <a:buChar char="q"/>
            </a:pPr>
            <a:r>
              <a:rPr lang="en-US" altLang="zh-CN" sz="2200" dirty="0">
                <a:solidFill>
                  <a:schemeClr val="accent2"/>
                </a:solidFill>
                <a:latin typeface="+mn-lt"/>
              </a:rPr>
              <a:t>Scenario-2: Adaptive training during attack phase</a:t>
            </a:r>
          </a:p>
          <a:p>
            <a:pPr marL="342900" indent="-342900">
              <a:spcBef>
                <a:spcPct val="20000"/>
              </a:spcBef>
              <a:buClr>
                <a:srgbClr val="339933"/>
              </a:buClr>
              <a:buFont typeface="Wingdings" pitchFamily="2" charset="2"/>
              <a:buChar char="q"/>
            </a:pPr>
            <a:r>
              <a:rPr lang="en-US" altLang="zh-CN" sz="2200" dirty="0">
                <a:solidFill>
                  <a:schemeClr val="accent2"/>
                </a:solidFill>
                <a:latin typeface="+mn-lt"/>
              </a:rPr>
              <a:t>Scenario-3: Real-time attack without prior victim data</a:t>
            </a:r>
          </a:p>
        </p:txBody>
      </p:sp>
    </p:spTree>
    <p:extLst>
      <p:ext uri="{BB962C8B-B14F-4D97-AF65-F5344CB8AC3E}">
        <p14:creationId xmlns:p14="http://schemas.microsoft.com/office/powerpoint/2010/main" val="156831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Speech Recognition (Scenario 1)</a:t>
            </a:r>
          </a:p>
        </p:txBody>
      </p:sp>
      <p:sp>
        <p:nvSpPr>
          <p:cNvPr id="3" name="Content Placeholder 2"/>
          <p:cNvSpPr>
            <a:spLocks noGrp="1"/>
          </p:cNvSpPr>
          <p:nvPr>
            <p:ph idx="1"/>
          </p:nvPr>
        </p:nvSpPr>
        <p:spPr>
          <a:xfrm>
            <a:off x="609600" y="4980109"/>
            <a:ext cx="10972800" cy="1432645"/>
          </a:xfrm>
        </p:spPr>
        <p:txBody>
          <a:bodyPr>
            <a:normAutofit/>
          </a:bodyPr>
          <a:lstStyle/>
          <a:p>
            <a:r>
              <a:rPr lang="en-US" sz="2400" dirty="0"/>
              <a:t>Over </a:t>
            </a:r>
            <a:r>
              <a:rPr lang="en-US" sz="2400" dirty="0">
                <a:solidFill>
                  <a:schemeClr val="accent4"/>
                </a:solidFill>
              </a:rPr>
              <a:t>99% success rate </a:t>
            </a:r>
            <a:r>
              <a:rPr lang="en-US" sz="2400" dirty="0"/>
              <a:t>under Scenario-1 for </a:t>
            </a:r>
            <a:r>
              <a:rPr lang="en-US" sz="2400" u="sng" dirty="0"/>
              <a:t>Oculus Quest </a:t>
            </a:r>
            <a:r>
              <a:rPr lang="en-US" sz="2400" dirty="0"/>
              <a:t>and </a:t>
            </a:r>
            <a:r>
              <a:rPr lang="en-US" sz="2400" u="sng" dirty="0"/>
              <a:t>HTC </a:t>
            </a:r>
            <a:r>
              <a:rPr lang="en-US" sz="2400" u="sng" dirty="0" err="1"/>
              <a:t>Vive</a:t>
            </a:r>
            <a:r>
              <a:rPr lang="en-US" sz="2400" u="sng" dirty="0"/>
              <a:t> Pro</a:t>
            </a:r>
          </a:p>
          <a:p>
            <a:r>
              <a:rPr lang="en-US" sz="2400" dirty="0"/>
              <a:t>Over </a:t>
            </a:r>
            <a:r>
              <a:rPr lang="en-US" sz="2400" dirty="0">
                <a:solidFill>
                  <a:schemeClr val="accent4"/>
                </a:solidFill>
              </a:rPr>
              <a:t>93% success rate </a:t>
            </a:r>
            <a:r>
              <a:rPr lang="en-US" sz="2400" dirty="0"/>
              <a:t>for the two low-cost cardboard headsets with much lower sampling-rate motion sensors</a:t>
            </a:r>
          </a:p>
          <a:p>
            <a:pPr marL="411480" lvl="1" indent="0">
              <a:buNone/>
            </a:pPr>
            <a:endParaRPr lang="en-US" sz="2000" dirty="0">
              <a:solidFill>
                <a:schemeClr val="accent2">
                  <a:lumMod val="75000"/>
                </a:schemeClr>
              </a:solidFill>
            </a:endParaRPr>
          </a:p>
          <a:p>
            <a:pPr marL="109728" indent="0">
              <a:buNone/>
            </a:pPr>
            <a:endParaRPr lang="en-US" sz="2400" dirty="0">
              <a:solidFill>
                <a:schemeClr val="accent2">
                  <a:lumMod val="75000"/>
                </a:schemeClr>
              </a:solidFill>
            </a:endParaRPr>
          </a:p>
        </p:txBody>
      </p:sp>
      <p:sp>
        <p:nvSpPr>
          <p:cNvPr id="6" name="Rectangle 5">
            <a:extLst>
              <a:ext uri="{FF2B5EF4-FFF2-40B4-BE49-F238E27FC236}">
                <a16:creationId xmlns:a16="http://schemas.microsoft.com/office/drawing/2014/main" id="{CBD90C0D-4C5E-40C6-9BB7-3733D288196D}"/>
              </a:ext>
            </a:extLst>
          </p:cNvPr>
          <p:cNvSpPr/>
          <p:nvPr/>
        </p:nvSpPr>
        <p:spPr>
          <a:xfrm>
            <a:off x="1334247" y="4013586"/>
            <a:ext cx="2667000" cy="369332"/>
          </a:xfrm>
          <a:prstGeom prst="rect">
            <a:avLst/>
          </a:prstGeom>
        </p:spPr>
        <p:txBody>
          <a:bodyPr wrap="square">
            <a:spAutoFit/>
          </a:bodyPr>
          <a:lstStyle/>
          <a:p>
            <a:pPr lvl="1">
              <a:spcBef>
                <a:spcPct val="20000"/>
              </a:spcBef>
              <a:buClr>
                <a:srgbClr val="339933"/>
              </a:buClr>
            </a:pPr>
            <a:r>
              <a:rPr lang="en-US" b="1" dirty="0">
                <a:solidFill>
                  <a:schemeClr val="accent3"/>
                </a:solidFill>
                <a:latin typeface="+mn-lt"/>
              </a:rPr>
              <a:t>Standalone headsets</a:t>
            </a:r>
          </a:p>
        </p:txBody>
      </p:sp>
      <p:sp>
        <p:nvSpPr>
          <p:cNvPr id="7" name="Rectangle 6">
            <a:extLst>
              <a:ext uri="{FF2B5EF4-FFF2-40B4-BE49-F238E27FC236}">
                <a16:creationId xmlns:a16="http://schemas.microsoft.com/office/drawing/2014/main" id="{0757B2FC-46CD-4DEC-8438-BFF01D631A88}"/>
              </a:ext>
            </a:extLst>
          </p:cNvPr>
          <p:cNvSpPr/>
          <p:nvPr/>
        </p:nvSpPr>
        <p:spPr>
          <a:xfrm>
            <a:off x="4813300" y="4013586"/>
            <a:ext cx="2667000" cy="369332"/>
          </a:xfrm>
          <a:prstGeom prst="rect">
            <a:avLst/>
          </a:prstGeom>
        </p:spPr>
        <p:txBody>
          <a:bodyPr wrap="square">
            <a:spAutoFit/>
          </a:bodyPr>
          <a:lstStyle/>
          <a:p>
            <a:pPr lvl="1">
              <a:spcBef>
                <a:spcPct val="20000"/>
              </a:spcBef>
              <a:buClr>
                <a:srgbClr val="339933"/>
              </a:buClr>
            </a:pPr>
            <a:r>
              <a:rPr lang="en-US" b="1" dirty="0">
                <a:solidFill>
                  <a:schemeClr val="accent3"/>
                </a:solidFill>
                <a:latin typeface="+mn-lt"/>
              </a:rPr>
              <a:t>Cardboard headsets</a:t>
            </a:r>
          </a:p>
        </p:txBody>
      </p:sp>
      <p:sp>
        <p:nvSpPr>
          <p:cNvPr id="9" name="Content Placeholder 2">
            <a:extLst>
              <a:ext uri="{FF2B5EF4-FFF2-40B4-BE49-F238E27FC236}">
                <a16:creationId xmlns:a16="http://schemas.microsoft.com/office/drawing/2014/main" id="{14D6655E-344C-457C-BF33-6CF954177F58}"/>
              </a:ext>
            </a:extLst>
          </p:cNvPr>
          <p:cNvSpPr>
            <a:spLocks/>
          </p:cNvSpPr>
          <p:nvPr/>
        </p:nvSpPr>
        <p:spPr bwMode="auto">
          <a:xfrm>
            <a:off x="8232590" y="2639491"/>
            <a:ext cx="3727076" cy="1185000"/>
          </a:xfrm>
          <a:prstGeom prst="rect">
            <a:avLst/>
          </a:prstGeom>
        </p:spPr>
        <p:txBody>
          <a:bodyPr/>
          <a:lstStyle/>
          <a:p>
            <a:pPr marL="342900" indent="-342900">
              <a:spcBef>
                <a:spcPct val="20000"/>
              </a:spcBef>
              <a:buClr>
                <a:srgbClr val="339933"/>
              </a:buClr>
              <a:buFont typeface="Wingdings" pitchFamily="2" charset="2"/>
              <a:buChar char="q"/>
            </a:pPr>
            <a:r>
              <a:rPr lang="en-US" sz="2200" dirty="0">
                <a:solidFill>
                  <a:schemeClr val="accent2"/>
                </a:solidFill>
                <a:latin typeface="+mn-lt"/>
              </a:rPr>
              <a:t>Scenario-1: Attack with prior victim data</a:t>
            </a:r>
          </a:p>
        </p:txBody>
      </p:sp>
      <p:pic>
        <p:nvPicPr>
          <p:cNvPr id="10" name="Picture 9">
            <a:extLst>
              <a:ext uri="{FF2B5EF4-FFF2-40B4-BE49-F238E27FC236}">
                <a16:creationId xmlns:a16="http://schemas.microsoft.com/office/drawing/2014/main" id="{4F33041B-A2B7-4857-B41A-7E5DDC48028C}"/>
              </a:ext>
            </a:extLst>
          </p:cNvPr>
          <p:cNvPicPr>
            <a:picLocks noChangeAspect="1"/>
          </p:cNvPicPr>
          <p:nvPr/>
        </p:nvPicPr>
        <p:blipFill rotWithShape="1">
          <a:blip r:embed="rId3"/>
          <a:srcRect t="-1353" b="13314"/>
          <a:stretch/>
        </p:blipFill>
        <p:spPr>
          <a:xfrm>
            <a:off x="1330512" y="1660856"/>
            <a:ext cx="6400800" cy="2367115"/>
          </a:xfrm>
          <a:prstGeom prst="rect">
            <a:avLst/>
          </a:prstGeom>
        </p:spPr>
      </p:pic>
    </p:spTree>
    <p:extLst>
      <p:ext uri="{BB962C8B-B14F-4D97-AF65-F5344CB8AC3E}">
        <p14:creationId xmlns:p14="http://schemas.microsoft.com/office/powerpoint/2010/main" val="17286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Speech Recognition (Scenario 2 &amp;3)</a:t>
            </a:r>
          </a:p>
        </p:txBody>
      </p:sp>
      <p:sp>
        <p:nvSpPr>
          <p:cNvPr id="3" name="Content Placeholder 2"/>
          <p:cNvSpPr>
            <a:spLocks noGrp="1"/>
          </p:cNvSpPr>
          <p:nvPr>
            <p:ph idx="1"/>
          </p:nvPr>
        </p:nvSpPr>
        <p:spPr>
          <a:xfrm>
            <a:off x="609600" y="4860580"/>
            <a:ext cx="11199906" cy="1432645"/>
          </a:xfrm>
        </p:spPr>
        <p:txBody>
          <a:bodyPr>
            <a:normAutofit fontScale="92500" lnSpcReduction="10000"/>
          </a:bodyPr>
          <a:lstStyle/>
          <a:p>
            <a:r>
              <a:rPr lang="en-US" sz="2400" dirty="0">
                <a:solidFill>
                  <a:schemeClr val="accent4"/>
                </a:solidFill>
              </a:rPr>
              <a:t>(54%, 48%) top-1, (70%, 60%) top-2 </a:t>
            </a:r>
            <a:r>
              <a:rPr lang="en-US" sz="2400" dirty="0"/>
              <a:t>and </a:t>
            </a:r>
            <a:r>
              <a:rPr lang="en-US" sz="2400" dirty="0">
                <a:solidFill>
                  <a:schemeClr val="accent4"/>
                </a:solidFill>
              </a:rPr>
              <a:t>(81%, 68%) top-3 </a:t>
            </a:r>
            <a:r>
              <a:rPr lang="en-US" sz="2400" dirty="0"/>
              <a:t>success rates on digit recognition and word recognition on scenario-2 (Oculus)</a:t>
            </a:r>
          </a:p>
          <a:p>
            <a:r>
              <a:rPr lang="en-US" sz="2400" dirty="0">
                <a:solidFill>
                  <a:schemeClr val="accent4"/>
                </a:solidFill>
              </a:rPr>
              <a:t>(44%,40%) top-1, (62%,55%) top-2 </a:t>
            </a:r>
            <a:r>
              <a:rPr lang="en-US" sz="2400" dirty="0"/>
              <a:t>and </a:t>
            </a:r>
            <a:r>
              <a:rPr lang="en-US" sz="2400" dirty="0">
                <a:solidFill>
                  <a:schemeClr val="accent4"/>
                </a:solidFill>
              </a:rPr>
              <a:t>(72%,62%) top-3 </a:t>
            </a:r>
            <a:r>
              <a:rPr lang="en-US" sz="2400" dirty="0"/>
              <a:t>accuracies for digit and word recognition on scenario-3 (Oculus)</a:t>
            </a:r>
          </a:p>
          <a:p>
            <a:pPr marL="411480" lvl="1" indent="0">
              <a:buNone/>
            </a:pPr>
            <a:endParaRPr lang="en-US" sz="2000" dirty="0">
              <a:solidFill>
                <a:schemeClr val="accent2">
                  <a:lumMod val="75000"/>
                </a:schemeClr>
              </a:solidFill>
            </a:endParaRPr>
          </a:p>
          <a:p>
            <a:pPr marL="109728" indent="0">
              <a:buNone/>
            </a:pPr>
            <a:endParaRPr lang="en-US" sz="2400" dirty="0">
              <a:solidFill>
                <a:schemeClr val="accent2">
                  <a:lumMod val="75000"/>
                </a:schemeClr>
              </a:solidFill>
            </a:endParaRPr>
          </a:p>
        </p:txBody>
      </p:sp>
      <p:sp>
        <p:nvSpPr>
          <p:cNvPr id="6" name="Rectangle 5">
            <a:extLst>
              <a:ext uri="{FF2B5EF4-FFF2-40B4-BE49-F238E27FC236}">
                <a16:creationId xmlns:a16="http://schemas.microsoft.com/office/drawing/2014/main" id="{CBD90C0D-4C5E-40C6-9BB7-3733D288196D}"/>
              </a:ext>
            </a:extLst>
          </p:cNvPr>
          <p:cNvSpPr/>
          <p:nvPr/>
        </p:nvSpPr>
        <p:spPr>
          <a:xfrm>
            <a:off x="1770530" y="4022937"/>
            <a:ext cx="2667000" cy="369332"/>
          </a:xfrm>
          <a:prstGeom prst="rect">
            <a:avLst/>
          </a:prstGeom>
        </p:spPr>
        <p:txBody>
          <a:bodyPr wrap="square">
            <a:spAutoFit/>
          </a:bodyPr>
          <a:lstStyle/>
          <a:p>
            <a:pPr lvl="1">
              <a:spcBef>
                <a:spcPct val="20000"/>
              </a:spcBef>
              <a:buClr>
                <a:srgbClr val="339933"/>
              </a:buClr>
            </a:pPr>
            <a:r>
              <a:rPr lang="en-US" b="1" dirty="0">
                <a:solidFill>
                  <a:schemeClr val="accent3"/>
                </a:solidFill>
                <a:latin typeface="+mn-lt"/>
              </a:rPr>
              <a:t>Scenario-2</a:t>
            </a:r>
          </a:p>
        </p:txBody>
      </p:sp>
      <p:pic>
        <p:nvPicPr>
          <p:cNvPr id="8" name="Picture 7">
            <a:extLst>
              <a:ext uri="{FF2B5EF4-FFF2-40B4-BE49-F238E27FC236}">
                <a16:creationId xmlns:a16="http://schemas.microsoft.com/office/drawing/2014/main" id="{2F12E932-9E61-4C7D-A1CC-DF3DCB4A7FEA}"/>
              </a:ext>
            </a:extLst>
          </p:cNvPr>
          <p:cNvPicPr>
            <a:picLocks noChangeAspect="1"/>
          </p:cNvPicPr>
          <p:nvPr/>
        </p:nvPicPr>
        <p:blipFill>
          <a:blip r:embed="rId3"/>
          <a:stretch>
            <a:fillRect/>
          </a:stretch>
        </p:blipFill>
        <p:spPr>
          <a:xfrm>
            <a:off x="1377578" y="1576489"/>
            <a:ext cx="2930601" cy="2344481"/>
          </a:xfrm>
          <a:prstGeom prst="rect">
            <a:avLst/>
          </a:prstGeom>
        </p:spPr>
      </p:pic>
      <p:sp>
        <p:nvSpPr>
          <p:cNvPr id="11" name="Rectangle 10">
            <a:extLst>
              <a:ext uri="{FF2B5EF4-FFF2-40B4-BE49-F238E27FC236}">
                <a16:creationId xmlns:a16="http://schemas.microsoft.com/office/drawing/2014/main" id="{7CA0A19C-019B-4407-8C1B-6C266E06DE86}"/>
              </a:ext>
            </a:extLst>
          </p:cNvPr>
          <p:cNvSpPr/>
          <p:nvPr/>
        </p:nvSpPr>
        <p:spPr>
          <a:xfrm>
            <a:off x="5031441" y="4022937"/>
            <a:ext cx="2667000" cy="369332"/>
          </a:xfrm>
          <a:prstGeom prst="rect">
            <a:avLst/>
          </a:prstGeom>
        </p:spPr>
        <p:txBody>
          <a:bodyPr wrap="square">
            <a:spAutoFit/>
          </a:bodyPr>
          <a:lstStyle/>
          <a:p>
            <a:pPr lvl="1">
              <a:spcBef>
                <a:spcPct val="20000"/>
              </a:spcBef>
              <a:buClr>
                <a:srgbClr val="339933"/>
              </a:buClr>
            </a:pPr>
            <a:r>
              <a:rPr lang="en-US" b="1" dirty="0">
                <a:solidFill>
                  <a:schemeClr val="accent3"/>
                </a:solidFill>
                <a:latin typeface="+mn-lt"/>
              </a:rPr>
              <a:t>Scenario-3</a:t>
            </a:r>
          </a:p>
        </p:txBody>
      </p:sp>
      <p:pic>
        <p:nvPicPr>
          <p:cNvPr id="12" name="Picture 11">
            <a:extLst>
              <a:ext uri="{FF2B5EF4-FFF2-40B4-BE49-F238E27FC236}">
                <a16:creationId xmlns:a16="http://schemas.microsoft.com/office/drawing/2014/main" id="{D726EC9B-F24D-4841-B1B5-6FC7B3CA05E7}"/>
              </a:ext>
            </a:extLst>
          </p:cNvPr>
          <p:cNvPicPr>
            <a:picLocks noChangeAspect="1"/>
          </p:cNvPicPr>
          <p:nvPr/>
        </p:nvPicPr>
        <p:blipFill>
          <a:blip r:embed="rId4"/>
          <a:stretch>
            <a:fillRect/>
          </a:stretch>
        </p:blipFill>
        <p:spPr>
          <a:xfrm>
            <a:off x="4379258" y="1556336"/>
            <a:ext cx="2971800" cy="2357163"/>
          </a:xfrm>
          <a:prstGeom prst="rect">
            <a:avLst/>
          </a:prstGeom>
        </p:spPr>
      </p:pic>
      <p:sp>
        <p:nvSpPr>
          <p:cNvPr id="13" name="Content Placeholder 2">
            <a:extLst>
              <a:ext uri="{FF2B5EF4-FFF2-40B4-BE49-F238E27FC236}">
                <a16:creationId xmlns:a16="http://schemas.microsoft.com/office/drawing/2014/main" id="{8E1B4EA1-E793-4BEF-8725-BDAB978290E0}"/>
              </a:ext>
            </a:extLst>
          </p:cNvPr>
          <p:cNvSpPr>
            <a:spLocks/>
          </p:cNvSpPr>
          <p:nvPr/>
        </p:nvSpPr>
        <p:spPr bwMode="auto">
          <a:xfrm>
            <a:off x="7956924" y="2058530"/>
            <a:ext cx="3727076" cy="1854969"/>
          </a:xfrm>
          <a:prstGeom prst="rect">
            <a:avLst/>
          </a:prstGeom>
        </p:spPr>
        <p:txBody>
          <a:bodyPr/>
          <a:lstStyle/>
          <a:p>
            <a:pPr marL="342900" indent="-342900">
              <a:spcBef>
                <a:spcPct val="20000"/>
              </a:spcBef>
              <a:buClr>
                <a:srgbClr val="339933"/>
              </a:buClr>
              <a:buFont typeface="Wingdings" pitchFamily="2" charset="2"/>
              <a:buChar char="q"/>
            </a:pPr>
            <a:r>
              <a:rPr lang="en-US" altLang="zh-CN" sz="2200" dirty="0">
                <a:solidFill>
                  <a:schemeClr val="accent2"/>
                </a:solidFill>
                <a:latin typeface="+mn-lt"/>
              </a:rPr>
              <a:t>Scenario-2: Adaptive training during attack phase</a:t>
            </a:r>
          </a:p>
          <a:p>
            <a:pPr marL="342900" indent="-342900">
              <a:spcBef>
                <a:spcPct val="20000"/>
              </a:spcBef>
              <a:buClr>
                <a:srgbClr val="339933"/>
              </a:buClr>
              <a:buFont typeface="Wingdings" pitchFamily="2" charset="2"/>
              <a:buChar char="q"/>
            </a:pPr>
            <a:r>
              <a:rPr lang="en-US" altLang="zh-CN" sz="2200" dirty="0">
                <a:solidFill>
                  <a:schemeClr val="accent2"/>
                </a:solidFill>
                <a:latin typeface="+mn-lt"/>
              </a:rPr>
              <a:t>Scenario-3: Real-time attack without prior victim data</a:t>
            </a:r>
          </a:p>
        </p:txBody>
      </p:sp>
    </p:spTree>
    <p:extLst>
      <p:ext uri="{BB962C8B-B14F-4D97-AF65-F5344CB8AC3E}">
        <p14:creationId xmlns:p14="http://schemas.microsoft.com/office/powerpoint/2010/main" val="21605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1074400" cy="856345"/>
          </a:xfrm>
        </p:spPr>
        <p:txBody>
          <a:bodyPr/>
          <a:lstStyle/>
          <a:p>
            <a:r>
              <a:rPr lang="en-US" dirty="0"/>
              <a:t>Conclusions</a:t>
            </a:r>
          </a:p>
        </p:txBody>
      </p:sp>
      <p:sp>
        <p:nvSpPr>
          <p:cNvPr id="3" name="Content Placeholder 2"/>
          <p:cNvSpPr>
            <a:spLocks noGrp="1"/>
          </p:cNvSpPr>
          <p:nvPr>
            <p:ph idx="1"/>
          </p:nvPr>
        </p:nvSpPr>
        <p:spPr>
          <a:xfrm>
            <a:off x="609600" y="1483872"/>
            <a:ext cx="10972800" cy="4746599"/>
          </a:xfrm>
        </p:spPr>
        <p:txBody>
          <a:bodyPr>
            <a:normAutofit/>
          </a:bodyPr>
          <a:lstStyle/>
          <a:p>
            <a:r>
              <a:rPr lang="en-US" sz="2400" dirty="0"/>
              <a:t>First attack (Face-Mic) that infers </a:t>
            </a:r>
            <a:r>
              <a:rPr lang="en-US" sz="2400" dirty="0">
                <a:solidFill>
                  <a:schemeClr val="accent1">
                    <a:lumMod val="75000"/>
                  </a:schemeClr>
                </a:solidFill>
              </a:rPr>
              <a:t>private and sensitive information </a:t>
            </a:r>
            <a:r>
              <a:rPr lang="en-US" sz="2400" dirty="0"/>
              <a:t>leveraging the </a:t>
            </a:r>
            <a:r>
              <a:rPr lang="en-US" sz="2400" dirty="0">
                <a:solidFill>
                  <a:schemeClr val="accent1">
                    <a:lumMod val="75000"/>
                  </a:schemeClr>
                </a:solidFill>
              </a:rPr>
              <a:t>facial vibrations </a:t>
            </a:r>
            <a:r>
              <a:rPr lang="en-US" sz="2400" dirty="0"/>
              <a:t>associated with live human speech while using </a:t>
            </a:r>
            <a:r>
              <a:rPr lang="en-US" sz="2400" dirty="0">
                <a:solidFill>
                  <a:schemeClr val="accent1">
                    <a:lumMod val="75000"/>
                  </a:schemeClr>
                </a:solidFill>
              </a:rPr>
              <a:t>face-mounted AR/VR devices</a:t>
            </a:r>
          </a:p>
          <a:p>
            <a:endParaRPr lang="en-US" sz="2400" dirty="0"/>
          </a:p>
          <a:p>
            <a:r>
              <a:rPr lang="en-US" sz="2400" dirty="0"/>
              <a:t>Find that </a:t>
            </a:r>
            <a:r>
              <a:rPr lang="en-US" sz="2400" dirty="0">
                <a:solidFill>
                  <a:schemeClr val="accent1">
                    <a:lumMod val="75000"/>
                  </a:schemeClr>
                </a:solidFill>
              </a:rPr>
              <a:t>the speech effects </a:t>
            </a:r>
            <a:r>
              <a:rPr lang="en-US" sz="2400" dirty="0"/>
              <a:t>in the motion sensor readings are dominated by the </a:t>
            </a:r>
            <a:r>
              <a:rPr lang="en-US" sz="2400" dirty="0">
                <a:solidFill>
                  <a:schemeClr val="accent1">
                    <a:lumMod val="75000"/>
                  </a:schemeClr>
                </a:solidFill>
              </a:rPr>
              <a:t>facial muscle movements </a:t>
            </a:r>
            <a:r>
              <a:rPr lang="en-US" sz="2400" dirty="0"/>
              <a:t>and </a:t>
            </a:r>
            <a:r>
              <a:rPr lang="en-US" sz="2400" dirty="0">
                <a:solidFill>
                  <a:schemeClr val="accent3"/>
                </a:solidFill>
              </a:rPr>
              <a:t>bone-borne vibrations </a:t>
            </a:r>
          </a:p>
          <a:p>
            <a:endParaRPr lang="en-US" sz="2400" dirty="0"/>
          </a:p>
          <a:p>
            <a:r>
              <a:rPr lang="en-US" sz="2400" dirty="0"/>
              <a:t>Design a series of techniques to infer the headset </a:t>
            </a:r>
            <a:r>
              <a:rPr lang="en-US" sz="2400" dirty="0">
                <a:solidFill>
                  <a:schemeClr val="accent1">
                    <a:lumMod val="75000"/>
                  </a:schemeClr>
                </a:solidFill>
              </a:rPr>
              <a:t>wearer’s gender</a:t>
            </a:r>
            <a:r>
              <a:rPr lang="en-US" sz="2400" dirty="0"/>
              <a:t>, </a:t>
            </a:r>
            <a:r>
              <a:rPr lang="en-US" sz="2400" dirty="0">
                <a:solidFill>
                  <a:schemeClr val="accent1">
                    <a:lumMod val="75000"/>
                  </a:schemeClr>
                </a:solidFill>
              </a:rPr>
              <a:t>identity and simple speech </a:t>
            </a:r>
          </a:p>
          <a:p>
            <a:endParaRPr lang="en-US" sz="2400" dirty="0"/>
          </a:p>
          <a:p>
            <a:r>
              <a:rPr lang="en-US" sz="2400" dirty="0"/>
              <a:t>Demonstrate that Face-Mic can derive the headset wearer’s sensitive information with </a:t>
            </a:r>
            <a:r>
              <a:rPr lang="en-US" sz="2400" dirty="0">
                <a:solidFill>
                  <a:schemeClr val="accent1">
                    <a:lumMod val="75000"/>
                  </a:schemeClr>
                </a:solidFill>
              </a:rPr>
              <a:t>four mainstream AR/VR headsets </a:t>
            </a:r>
            <a:endParaRPr lang="en-US" sz="2000" dirty="0">
              <a:solidFill>
                <a:schemeClr val="accent1">
                  <a:lumMod val="75000"/>
                </a:schemeClr>
              </a:solidFill>
            </a:endParaRPr>
          </a:p>
          <a:p>
            <a:pPr marL="109728" indent="0">
              <a:buNone/>
            </a:pPr>
            <a:endParaRPr lang="en-US" sz="2400" dirty="0">
              <a:solidFill>
                <a:schemeClr val="accent2">
                  <a:lumMod val="75000"/>
                </a:schemeClr>
              </a:solidFill>
            </a:endParaRPr>
          </a:p>
        </p:txBody>
      </p:sp>
    </p:spTree>
    <p:extLst>
      <p:ext uri="{BB962C8B-B14F-4D97-AF65-F5344CB8AC3E}">
        <p14:creationId xmlns:p14="http://schemas.microsoft.com/office/powerpoint/2010/main" val="418341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9153" y="2179833"/>
            <a:ext cx="10287326" cy="1470025"/>
          </a:xfrm>
        </p:spPr>
        <p:txBody>
          <a:bodyPr>
            <a:noAutofit/>
          </a:bodyPr>
          <a:lstStyle/>
          <a:p>
            <a:r>
              <a:rPr lang="en-US" sz="9600" dirty="0"/>
              <a:t>Thank you!</a:t>
            </a:r>
          </a:p>
        </p:txBody>
      </p:sp>
    </p:spTree>
    <p:extLst>
      <p:ext uri="{BB962C8B-B14F-4D97-AF65-F5344CB8AC3E}">
        <p14:creationId xmlns:p14="http://schemas.microsoft.com/office/powerpoint/2010/main" val="305500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9024"/>
            <a:ext cx="10972800" cy="1066800"/>
          </a:xfrm>
        </p:spPr>
        <p:txBody>
          <a:bodyPr/>
          <a:lstStyle/>
          <a:p>
            <a:r>
              <a:rPr lang="en-US" dirty="0"/>
              <a:t>Abstract</a:t>
            </a:r>
          </a:p>
        </p:txBody>
      </p:sp>
      <p:sp>
        <p:nvSpPr>
          <p:cNvPr id="3" name="Content Placeholder 2"/>
          <p:cNvSpPr>
            <a:spLocks noGrp="1"/>
          </p:cNvSpPr>
          <p:nvPr>
            <p:ph idx="1"/>
          </p:nvPr>
        </p:nvSpPr>
        <p:spPr>
          <a:xfrm>
            <a:off x="609599" y="1695824"/>
            <a:ext cx="11415059" cy="4358341"/>
          </a:xfrm>
        </p:spPr>
        <p:txBody>
          <a:bodyPr>
            <a:normAutofit fontScale="77500" lnSpcReduction="20000"/>
          </a:bodyPr>
          <a:lstStyle/>
          <a:p>
            <a:r>
              <a:rPr lang="en-US" dirty="0"/>
              <a:t>Augmented reality/virtual reality (</a:t>
            </a:r>
            <a:r>
              <a:rPr lang="en-US" dirty="0">
                <a:solidFill>
                  <a:schemeClr val="accent2">
                    <a:lumMod val="75000"/>
                  </a:schemeClr>
                </a:solidFill>
              </a:rPr>
              <a:t>AR/VR</a:t>
            </a:r>
            <a:r>
              <a:rPr lang="en-US" dirty="0"/>
              <a:t>) has extended beyond 3D immersive gaming to a broader array of applications, such as shopping, tourism, education.</a:t>
            </a:r>
          </a:p>
          <a:p>
            <a:endParaRPr lang="en-US" dirty="0"/>
          </a:p>
          <a:p>
            <a:r>
              <a:rPr lang="en-US" dirty="0"/>
              <a:t>The authors present a serious privacy risk of using voice interfaces while the user is wearing the face-mounted AR/VR devices</a:t>
            </a:r>
          </a:p>
          <a:p>
            <a:endParaRPr lang="en-US" dirty="0"/>
          </a:p>
          <a:p>
            <a:r>
              <a:rPr lang="en-US" dirty="0"/>
              <a:t>An eavesdropping attack, Face-Mic, which leverages speech-associated subtle facial dynamics captured by zero-permission motion sensors in AR/VR headsets to infer highly sensitive information from live human speech, including speaker gender, identity, and speech content.</a:t>
            </a:r>
          </a:p>
          <a:p>
            <a:endParaRPr lang="en-US" dirty="0"/>
          </a:p>
          <a:p>
            <a:r>
              <a:rPr lang="en-US" dirty="0"/>
              <a:t>Face-Mic is grounded on a key insight that AR/VR headsets are closely mounted on the user’s face, allowing a potentially malicious app on the headset to capture underlying facial dynamics as the wearer speaks, including movements of facial muscles and </a:t>
            </a:r>
            <a:r>
              <a:rPr lang="en-US" dirty="0">
                <a:solidFill>
                  <a:schemeClr val="accent2">
                    <a:lumMod val="75000"/>
                  </a:schemeClr>
                </a:solidFill>
              </a:rPr>
              <a:t>bone-borne</a:t>
            </a:r>
            <a:r>
              <a:rPr lang="en-US" dirty="0"/>
              <a:t> vibrations, which encode private biometrics and speech characteristics.</a:t>
            </a:r>
          </a:p>
        </p:txBody>
      </p:sp>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0976"/>
            <a:ext cx="10972800" cy="1066800"/>
          </a:xfrm>
        </p:spPr>
        <p:txBody>
          <a:bodyPr/>
          <a:lstStyle/>
          <a:p>
            <a:r>
              <a:rPr lang="en-US" dirty="0"/>
              <a:t>Introduction</a:t>
            </a:r>
          </a:p>
        </p:txBody>
      </p:sp>
      <p:sp>
        <p:nvSpPr>
          <p:cNvPr id="3" name="Content Placeholder 2"/>
          <p:cNvSpPr>
            <a:spLocks noGrp="1"/>
          </p:cNvSpPr>
          <p:nvPr>
            <p:ph idx="1"/>
          </p:nvPr>
        </p:nvSpPr>
        <p:spPr>
          <a:xfrm>
            <a:off x="609600" y="1707776"/>
            <a:ext cx="10972800" cy="4325112"/>
          </a:xfrm>
        </p:spPr>
        <p:txBody>
          <a:bodyPr>
            <a:noAutofit/>
          </a:bodyPr>
          <a:lstStyle/>
          <a:p>
            <a:r>
              <a:rPr lang="en-US" sz="2000" dirty="0">
                <a:solidFill>
                  <a:schemeClr val="accent4">
                    <a:lumMod val="50000"/>
                  </a:schemeClr>
                </a:solidFill>
              </a:rPr>
              <a:t>The authors develops a signal source separation technique to identify and separate the speech-associated facial dynamics from other types of body movements.</a:t>
            </a:r>
          </a:p>
          <a:p>
            <a:endParaRPr lang="en-US" sz="2000" dirty="0">
              <a:solidFill>
                <a:schemeClr val="accent4">
                  <a:lumMod val="50000"/>
                </a:schemeClr>
              </a:solidFill>
            </a:endParaRPr>
          </a:p>
          <a:p>
            <a:r>
              <a:rPr lang="en-US" sz="2000" dirty="0">
                <a:solidFill>
                  <a:schemeClr val="accent4">
                    <a:lumMod val="50000"/>
                  </a:schemeClr>
                </a:solidFill>
              </a:rPr>
              <a:t>The authors extract representative features with respect to the two types of facial dynamics. </a:t>
            </a:r>
          </a:p>
          <a:p>
            <a:endParaRPr lang="en-US" sz="2000" dirty="0">
              <a:solidFill>
                <a:schemeClr val="accent4">
                  <a:lumMod val="50000"/>
                </a:schemeClr>
              </a:solidFill>
            </a:endParaRPr>
          </a:p>
          <a:p>
            <a:r>
              <a:rPr lang="en-US" sz="2000" dirty="0">
                <a:solidFill>
                  <a:schemeClr val="accent4">
                    <a:lumMod val="50000"/>
                  </a:schemeClr>
                </a:solidFill>
              </a:rPr>
              <a:t>They successfully demonstrate the privacy leakage through AR/VR headsets by deriving the user’s gender/identity and extracting speech information via the development of a deep learning-based framework. </a:t>
            </a:r>
          </a:p>
          <a:p>
            <a:endParaRPr lang="en-US" sz="2000" dirty="0">
              <a:solidFill>
                <a:schemeClr val="accent4">
                  <a:lumMod val="50000"/>
                </a:schemeClr>
              </a:solidFill>
            </a:endParaRPr>
          </a:p>
          <a:p>
            <a:r>
              <a:rPr lang="en-US" sz="2000" dirty="0">
                <a:solidFill>
                  <a:schemeClr val="accent4">
                    <a:lumMod val="50000"/>
                  </a:schemeClr>
                </a:solidFill>
              </a:rPr>
              <a:t>The authors implements extensive experiments using four mainstream VR headsets validate the generalizability, effectiveness, and high accuracy of Face-Mic.</a:t>
            </a:r>
          </a:p>
        </p:txBody>
      </p:sp>
    </p:spTree>
    <p:extLst>
      <p:ext uri="{BB962C8B-B14F-4D97-AF65-F5344CB8AC3E}">
        <p14:creationId xmlns:p14="http://schemas.microsoft.com/office/powerpoint/2010/main" val="307434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988" y="640976"/>
            <a:ext cx="10972800" cy="1066800"/>
          </a:xfrm>
        </p:spPr>
        <p:txBody>
          <a:bodyPr/>
          <a:lstStyle/>
          <a:p>
            <a:r>
              <a:rPr lang="en-US" dirty="0"/>
              <a:t>Emerging Face-Mounted AR/VR Devices</a:t>
            </a:r>
          </a:p>
        </p:txBody>
      </p:sp>
      <p:sp>
        <p:nvSpPr>
          <p:cNvPr id="3" name="Content Placeholder 2"/>
          <p:cNvSpPr>
            <a:spLocks noGrp="1"/>
          </p:cNvSpPr>
          <p:nvPr>
            <p:ph idx="1"/>
          </p:nvPr>
        </p:nvSpPr>
        <p:spPr>
          <a:xfrm>
            <a:off x="609600" y="1785170"/>
            <a:ext cx="10972800" cy="4325112"/>
          </a:xfrm>
        </p:spPr>
        <p:txBody>
          <a:bodyPr/>
          <a:lstStyle/>
          <a:p>
            <a:r>
              <a:rPr lang="en-US" sz="2400" dirty="0">
                <a:solidFill>
                  <a:schemeClr val="accent2">
                    <a:lumMod val="75000"/>
                  </a:schemeClr>
                </a:solidFill>
              </a:rPr>
              <a:t>Augmented reality/virtual reality (AR/VR) devices </a:t>
            </a:r>
            <a:r>
              <a:rPr lang="en-US" sz="2400" dirty="0"/>
              <a:t>have attracted millions of users</a:t>
            </a:r>
          </a:p>
          <a:p>
            <a:endParaRPr lang="en-US" sz="2400" dirty="0"/>
          </a:p>
          <a:p>
            <a:r>
              <a:rPr lang="en-US" sz="2400" dirty="0"/>
              <a:t>Such a rapid expansion facilitates a broad array of </a:t>
            </a:r>
            <a:r>
              <a:rPr lang="en-US" sz="2400" dirty="0">
                <a:solidFill>
                  <a:schemeClr val="accent2">
                    <a:lumMod val="75000"/>
                  </a:schemeClr>
                </a:solidFill>
              </a:rPr>
              <a:t>emerging AR/VR applications </a:t>
            </a:r>
          </a:p>
          <a:p>
            <a:endParaRPr lang="en-US" sz="2400" dirty="0">
              <a:solidFill>
                <a:schemeClr val="accent2">
                  <a:lumMod val="75000"/>
                </a:schemeClr>
              </a:solidFill>
            </a:endParaRPr>
          </a:p>
          <a:p>
            <a:r>
              <a:rPr lang="en-US" sz="2400" dirty="0"/>
              <a:t>The control logic of AR/VR devices has been </a:t>
            </a:r>
            <a:r>
              <a:rPr lang="en-US" sz="2400" dirty="0">
                <a:solidFill>
                  <a:schemeClr val="accent5">
                    <a:lumMod val="50000"/>
                  </a:schemeClr>
                </a:solidFill>
              </a:rPr>
              <a:t>largely</a:t>
            </a:r>
            <a:r>
              <a:rPr lang="en-US" sz="2400" dirty="0"/>
              <a:t> shifting towards </a:t>
            </a:r>
            <a:r>
              <a:rPr lang="en-US" sz="2400" dirty="0">
                <a:solidFill>
                  <a:schemeClr val="accent2">
                    <a:lumMod val="75000"/>
                  </a:schemeClr>
                </a:solidFill>
              </a:rPr>
              <a:t>headset-dominated interaction via voice interface</a:t>
            </a:r>
          </a:p>
          <a:p>
            <a:endParaRPr lang="en-US" dirty="0"/>
          </a:p>
        </p:txBody>
      </p:sp>
      <p:pic>
        <p:nvPicPr>
          <p:cNvPr id="4" name="Picture 2" descr="Top 30 Tv In Vr GIFs | Find the best GIF on Gfycat">
            <a:extLst>
              <a:ext uri="{FF2B5EF4-FFF2-40B4-BE49-F238E27FC236}">
                <a16:creationId xmlns:a16="http://schemas.microsoft.com/office/drawing/2014/main" id="{CFD93968-BB3D-47C0-9E63-6E5DF3BC807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2716" y="5107222"/>
            <a:ext cx="2256068" cy="1215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ugmented GIFs - Get the best GIF on GIPHY">
            <a:extLst>
              <a:ext uri="{FF2B5EF4-FFF2-40B4-BE49-F238E27FC236}">
                <a16:creationId xmlns:a16="http://schemas.microsoft.com/office/drawing/2014/main" id="{91FD8A45-3350-40B0-BF26-8BCEE089DF2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562945" y="5085809"/>
            <a:ext cx="2263716" cy="12369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an VR/ AR Technology Transform Banking Services? | Sliced Bread Animation">
            <a:extLst>
              <a:ext uri="{FF2B5EF4-FFF2-40B4-BE49-F238E27FC236}">
                <a16:creationId xmlns:a16="http://schemas.microsoft.com/office/drawing/2014/main" id="{684FA234-0D4A-4601-BD0E-2314CD0B7EF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949" r="6666"/>
          <a:stretch/>
        </p:blipFill>
        <p:spPr bwMode="auto">
          <a:xfrm>
            <a:off x="4940822" y="5079351"/>
            <a:ext cx="2093127" cy="12434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Mixed Reality for Medical Education - Augmented Reality + Virtual Reality  on Make a GIF">
            <a:extLst>
              <a:ext uri="{FF2B5EF4-FFF2-40B4-BE49-F238E27FC236}">
                <a16:creationId xmlns:a16="http://schemas.microsoft.com/office/drawing/2014/main" id="{D5BA8329-3665-4BCE-8FFF-08F98D7EF273}"/>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148110" y="5085809"/>
            <a:ext cx="2220405" cy="12434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10 Best Examples Of VR And AR In Education">
            <a:extLst>
              <a:ext uri="{FF2B5EF4-FFF2-40B4-BE49-F238E27FC236}">
                <a16:creationId xmlns:a16="http://schemas.microsoft.com/office/drawing/2014/main" id="{0216EC05-7E5A-443A-99E6-6DA5EA1B324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937" t="8442" r="5858" b="9926"/>
          <a:stretch/>
        </p:blipFill>
        <p:spPr bwMode="auto">
          <a:xfrm>
            <a:off x="9482676" y="5072830"/>
            <a:ext cx="2172112" cy="124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528"/>
            <a:ext cx="10972800" cy="1066800"/>
          </a:xfrm>
        </p:spPr>
        <p:txBody>
          <a:bodyPr/>
          <a:lstStyle/>
          <a:p>
            <a:r>
              <a:rPr lang="en-US" dirty="0"/>
              <a:t>Speech-induced Facial Vibrations</a:t>
            </a:r>
          </a:p>
        </p:txBody>
      </p:sp>
      <p:sp>
        <p:nvSpPr>
          <p:cNvPr id="3" name="Content Placeholder 2"/>
          <p:cNvSpPr>
            <a:spLocks noGrp="1"/>
          </p:cNvSpPr>
          <p:nvPr>
            <p:ph idx="1"/>
          </p:nvPr>
        </p:nvSpPr>
        <p:spPr>
          <a:xfrm>
            <a:off x="609600" y="1905360"/>
            <a:ext cx="10972800" cy="4325112"/>
          </a:xfrm>
        </p:spPr>
        <p:txBody>
          <a:bodyPr>
            <a:normAutofit/>
          </a:bodyPr>
          <a:lstStyle/>
          <a:p>
            <a:r>
              <a:rPr lang="en-US" sz="2400" dirty="0"/>
              <a:t>The AR/VR headset is closely mounted on the user’s face, and thus it can capture </a:t>
            </a:r>
            <a:r>
              <a:rPr lang="en-US" sz="2400" dirty="0">
                <a:solidFill>
                  <a:schemeClr val="accent2">
                    <a:lumMod val="75000"/>
                  </a:schemeClr>
                </a:solidFill>
              </a:rPr>
              <a:t>facial vibrations caused by speech</a:t>
            </a:r>
          </a:p>
          <a:p>
            <a:pPr marL="109728" indent="0">
              <a:buNone/>
            </a:pPr>
            <a:endParaRPr lang="en-US" sz="2400" dirty="0">
              <a:solidFill>
                <a:schemeClr val="accent2">
                  <a:lumMod val="75000"/>
                </a:schemeClr>
              </a:solidFill>
            </a:endParaRPr>
          </a:p>
          <a:p>
            <a:r>
              <a:rPr lang="en-US" sz="2400" dirty="0"/>
              <a:t>Eavesdropping attacks via built-in </a:t>
            </a:r>
            <a:r>
              <a:rPr lang="en-US" sz="2400" dirty="0">
                <a:solidFill>
                  <a:schemeClr val="accent2">
                    <a:lumMod val="75000"/>
                  </a:schemeClr>
                </a:solidFill>
              </a:rPr>
              <a:t>zero-permission AR/VR motion sensors</a:t>
            </a:r>
          </a:p>
        </p:txBody>
      </p:sp>
      <p:grpSp>
        <p:nvGrpSpPr>
          <p:cNvPr id="4" name="Group 3">
            <a:extLst>
              <a:ext uri="{FF2B5EF4-FFF2-40B4-BE49-F238E27FC236}">
                <a16:creationId xmlns:a16="http://schemas.microsoft.com/office/drawing/2014/main" id="{62459653-9096-46DE-9EDC-7261517B0B1E}"/>
              </a:ext>
            </a:extLst>
          </p:cNvPr>
          <p:cNvGrpSpPr/>
          <p:nvPr/>
        </p:nvGrpSpPr>
        <p:grpSpPr>
          <a:xfrm>
            <a:off x="2316247" y="4033792"/>
            <a:ext cx="3001123" cy="2067111"/>
            <a:chOff x="741542" y="3520209"/>
            <a:chExt cx="2878603" cy="2068070"/>
          </a:xfrm>
        </p:grpSpPr>
        <p:pic>
          <p:nvPicPr>
            <p:cNvPr id="5" name="Picture 10" descr="Can VR/ AR Technology Transform Banking Services? | Sliced Bread Animation">
              <a:extLst>
                <a:ext uri="{FF2B5EF4-FFF2-40B4-BE49-F238E27FC236}">
                  <a16:creationId xmlns:a16="http://schemas.microsoft.com/office/drawing/2014/main" id="{C8C469E7-0FA8-4209-8842-170E4E570D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49" r="6666"/>
            <a:stretch/>
          </p:blipFill>
          <p:spPr bwMode="auto">
            <a:xfrm>
              <a:off x="741542" y="3520209"/>
              <a:ext cx="2878603" cy="20680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729B0DF-D63C-453B-9C4E-2D616182EE11}"/>
                </a:ext>
              </a:extLst>
            </p:cNvPr>
            <p:cNvGrpSpPr/>
            <p:nvPr/>
          </p:nvGrpSpPr>
          <p:grpSpPr>
            <a:xfrm rot="2510338">
              <a:off x="3142774" y="3818097"/>
              <a:ext cx="400980" cy="187750"/>
              <a:chOff x="6171935" y="5194559"/>
              <a:chExt cx="665163" cy="256805"/>
            </a:xfrm>
          </p:grpSpPr>
          <p:grpSp>
            <p:nvGrpSpPr>
              <p:cNvPr id="22" name="Group 21">
                <a:extLst>
                  <a:ext uri="{FF2B5EF4-FFF2-40B4-BE49-F238E27FC236}">
                    <a16:creationId xmlns:a16="http://schemas.microsoft.com/office/drawing/2014/main" id="{1AF18D87-ED32-43D5-9F82-23AEF1F316BC}"/>
                  </a:ext>
                </a:extLst>
              </p:cNvPr>
              <p:cNvGrpSpPr/>
              <p:nvPr/>
            </p:nvGrpSpPr>
            <p:grpSpPr>
              <a:xfrm>
                <a:off x="6183683" y="5322962"/>
                <a:ext cx="653415" cy="128402"/>
                <a:chOff x="6096000" y="5848560"/>
                <a:chExt cx="653415" cy="128402"/>
              </a:xfrm>
            </p:grpSpPr>
            <p:cxnSp>
              <p:nvCxnSpPr>
                <p:cNvPr id="30" name="Straight Connector 29">
                  <a:extLst>
                    <a:ext uri="{FF2B5EF4-FFF2-40B4-BE49-F238E27FC236}">
                      <a16:creationId xmlns:a16="http://schemas.microsoft.com/office/drawing/2014/main" id="{37D496CD-79A2-45D3-8AD2-BD37B84C594B}"/>
                    </a:ext>
                  </a:extLst>
                </p:cNvPr>
                <p:cNvCxnSpPr>
                  <a:cxnSpLocks/>
                </p:cNvCxnSpPr>
                <p:nvPr/>
              </p:nvCxnSpPr>
              <p:spPr>
                <a:xfrm flipV="1">
                  <a:off x="6096000" y="5848561"/>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9DB77F-9B09-4826-AB82-590734EBFFC0}"/>
                    </a:ext>
                  </a:extLst>
                </p:cNvPr>
                <p:cNvCxnSpPr>
                  <a:cxnSpLocks/>
                </p:cNvCxnSpPr>
                <p:nvPr/>
              </p:nvCxnSpPr>
              <p:spPr>
                <a:xfrm flipH="1" flipV="1">
                  <a:off x="6199505" y="5848561"/>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B66F8A5-288C-4A66-B089-35A8FA430349}"/>
                    </a:ext>
                  </a:extLst>
                </p:cNvPr>
                <p:cNvCxnSpPr>
                  <a:cxnSpLocks/>
                </p:cNvCxnSpPr>
                <p:nvPr/>
              </p:nvCxnSpPr>
              <p:spPr>
                <a:xfrm flipV="1">
                  <a:off x="6307455" y="5848561"/>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FDF9BC-13B1-4196-A5BE-CA36BDF4146A}"/>
                    </a:ext>
                  </a:extLst>
                </p:cNvPr>
                <p:cNvCxnSpPr>
                  <a:cxnSpLocks/>
                </p:cNvCxnSpPr>
                <p:nvPr/>
              </p:nvCxnSpPr>
              <p:spPr>
                <a:xfrm flipH="1" flipV="1">
                  <a:off x="6410960" y="5848561"/>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D52702-F799-4F25-9A5C-4E0369646CC6}"/>
                    </a:ext>
                  </a:extLst>
                </p:cNvPr>
                <p:cNvCxnSpPr>
                  <a:cxnSpLocks/>
                </p:cNvCxnSpPr>
                <p:nvPr/>
              </p:nvCxnSpPr>
              <p:spPr>
                <a:xfrm flipV="1">
                  <a:off x="6518910" y="5848560"/>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22F027-2EC4-4349-9CE7-CB0D3CF83A98}"/>
                    </a:ext>
                  </a:extLst>
                </p:cNvPr>
                <p:cNvCxnSpPr>
                  <a:cxnSpLocks/>
                </p:cNvCxnSpPr>
                <p:nvPr/>
              </p:nvCxnSpPr>
              <p:spPr>
                <a:xfrm flipH="1" flipV="1">
                  <a:off x="6622415" y="5848560"/>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EDF35CE2-2913-4034-B5B1-AC343E421CC2}"/>
                  </a:ext>
                </a:extLst>
              </p:cNvPr>
              <p:cNvGrpSpPr/>
              <p:nvPr/>
            </p:nvGrpSpPr>
            <p:grpSpPr>
              <a:xfrm>
                <a:off x="6171935" y="5194559"/>
                <a:ext cx="653415" cy="128402"/>
                <a:chOff x="6096000" y="5848560"/>
                <a:chExt cx="653415" cy="128402"/>
              </a:xfrm>
            </p:grpSpPr>
            <p:cxnSp>
              <p:nvCxnSpPr>
                <p:cNvPr id="24" name="Straight Connector 23">
                  <a:extLst>
                    <a:ext uri="{FF2B5EF4-FFF2-40B4-BE49-F238E27FC236}">
                      <a16:creationId xmlns:a16="http://schemas.microsoft.com/office/drawing/2014/main" id="{06FB718D-0790-4B40-B15F-81DAC59202DE}"/>
                    </a:ext>
                  </a:extLst>
                </p:cNvPr>
                <p:cNvCxnSpPr>
                  <a:cxnSpLocks/>
                </p:cNvCxnSpPr>
                <p:nvPr/>
              </p:nvCxnSpPr>
              <p:spPr>
                <a:xfrm flipV="1">
                  <a:off x="6096000" y="5848561"/>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944010-9EB9-4462-87D9-6C123B45DE56}"/>
                    </a:ext>
                  </a:extLst>
                </p:cNvPr>
                <p:cNvCxnSpPr>
                  <a:cxnSpLocks/>
                </p:cNvCxnSpPr>
                <p:nvPr/>
              </p:nvCxnSpPr>
              <p:spPr>
                <a:xfrm flipH="1" flipV="1">
                  <a:off x="6199505" y="5848561"/>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648F0E-48D3-4DDE-8118-B681B44B2C60}"/>
                    </a:ext>
                  </a:extLst>
                </p:cNvPr>
                <p:cNvCxnSpPr>
                  <a:cxnSpLocks/>
                </p:cNvCxnSpPr>
                <p:nvPr/>
              </p:nvCxnSpPr>
              <p:spPr>
                <a:xfrm flipV="1">
                  <a:off x="6307455" y="5848561"/>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623844-26C0-45A8-8A44-BA624610FEB8}"/>
                    </a:ext>
                  </a:extLst>
                </p:cNvPr>
                <p:cNvCxnSpPr>
                  <a:cxnSpLocks/>
                </p:cNvCxnSpPr>
                <p:nvPr/>
              </p:nvCxnSpPr>
              <p:spPr>
                <a:xfrm flipH="1" flipV="1">
                  <a:off x="6410960" y="5848561"/>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30D3395-419C-46D9-9BFE-A3DB47A845F8}"/>
                    </a:ext>
                  </a:extLst>
                </p:cNvPr>
                <p:cNvCxnSpPr>
                  <a:cxnSpLocks/>
                </p:cNvCxnSpPr>
                <p:nvPr/>
              </p:nvCxnSpPr>
              <p:spPr>
                <a:xfrm flipV="1">
                  <a:off x="6518910" y="5848560"/>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F954124-80D4-4576-9BCE-B261DCC03877}"/>
                    </a:ext>
                  </a:extLst>
                </p:cNvPr>
                <p:cNvCxnSpPr>
                  <a:cxnSpLocks/>
                </p:cNvCxnSpPr>
                <p:nvPr/>
              </p:nvCxnSpPr>
              <p:spPr>
                <a:xfrm flipH="1" flipV="1">
                  <a:off x="6622415" y="5848560"/>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DEFB943-7E0D-4635-B097-7E4CF010C156}"/>
                </a:ext>
              </a:extLst>
            </p:cNvPr>
            <p:cNvGrpSpPr/>
            <p:nvPr/>
          </p:nvGrpSpPr>
          <p:grpSpPr>
            <a:xfrm rot="7317744">
              <a:off x="3034102" y="4536262"/>
              <a:ext cx="356119" cy="224689"/>
              <a:chOff x="6171935" y="5194559"/>
              <a:chExt cx="665163" cy="256805"/>
            </a:xfrm>
          </p:grpSpPr>
          <p:grpSp>
            <p:nvGrpSpPr>
              <p:cNvPr id="8" name="Group 7">
                <a:extLst>
                  <a:ext uri="{FF2B5EF4-FFF2-40B4-BE49-F238E27FC236}">
                    <a16:creationId xmlns:a16="http://schemas.microsoft.com/office/drawing/2014/main" id="{5071967B-6B39-4A7E-AEBE-05BBAE59C53F}"/>
                  </a:ext>
                </a:extLst>
              </p:cNvPr>
              <p:cNvGrpSpPr/>
              <p:nvPr/>
            </p:nvGrpSpPr>
            <p:grpSpPr>
              <a:xfrm>
                <a:off x="6183683" y="5322962"/>
                <a:ext cx="653415" cy="128402"/>
                <a:chOff x="6096000" y="5848560"/>
                <a:chExt cx="653415" cy="128402"/>
              </a:xfrm>
            </p:grpSpPr>
            <p:cxnSp>
              <p:nvCxnSpPr>
                <p:cNvPr id="16" name="Straight Connector 15">
                  <a:extLst>
                    <a:ext uri="{FF2B5EF4-FFF2-40B4-BE49-F238E27FC236}">
                      <a16:creationId xmlns:a16="http://schemas.microsoft.com/office/drawing/2014/main" id="{183E2F55-8E2E-4512-B261-1D6D3C10ED1A}"/>
                    </a:ext>
                  </a:extLst>
                </p:cNvPr>
                <p:cNvCxnSpPr>
                  <a:cxnSpLocks/>
                </p:cNvCxnSpPr>
                <p:nvPr/>
              </p:nvCxnSpPr>
              <p:spPr>
                <a:xfrm flipV="1">
                  <a:off x="6096000" y="5848561"/>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EB7719-16FD-40ED-9332-706DFFDF4111}"/>
                    </a:ext>
                  </a:extLst>
                </p:cNvPr>
                <p:cNvCxnSpPr>
                  <a:cxnSpLocks/>
                </p:cNvCxnSpPr>
                <p:nvPr/>
              </p:nvCxnSpPr>
              <p:spPr>
                <a:xfrm flipH="1" flipV="1">
                  <a:off x="6199505" y="5848561"/>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A209E4-0FC9-4D84-81EF-730916151701}"/>
                    </a:ext>
                  </a:extLst>
                </p:cNvPr>
                <p:cNvCxnSpPr>
                  <a:cxnSpLocks/>
                </p:cNvCxnSpPr>
                <p:nvPr/>
              </p:nvCxnSpPr>
              <p:spPr>
                <a:xfrm flipV="1">
                  <a:off x="6307455" y="5848561"/>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4055CB-9B23-46D0-9E0A-DE6E1D5487B4}"/>
                    </a:ext>
                  </a:extLst>
                </p:cNvPr>
                <p:cNvCxnSpPr>
                  <a:cxnSpLocks/>
                </p:cNvCxnSpPr>
                <p:nvPr/>
              </p:nvCxnSpPr>
              <p:spPr>
                <a:xfrm flipH="1" flipV="1">
                  <a:off x="6410960" y="5848561"/>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3D5A68-B0D6-424B-B8C2-8675068F1445}"/>
                    </a:ext>
                  </a:extLst>
                </p:cNvPr>
                <p:cNvCxnSpPr>
                  <a:cxnSpLocks/>
                </p:cNvCxnSpPr>
                <p:nvPr/>
              </p:nvCxnSpPr>
              <p:spPr>
                <a:xfrm flipV="1">
                  <a:off x="6518910" y="5848560"/>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13C079-5484-433A-B6A3-9A8D9F1A7E7F}"/>
                    </a:ext>
                  </a:extLst>
                </p:cNvPr>
                <p:cNvCxnSpPr>
                  <a:cxnSpLocks/>
                </p:cNvCxnSpPr>
                <p:nvPr/>
              </p:nvCxnSpPr>
              <p:spPr>
                <a:xfrm flipH="1" flipV="1">
                  <a:off x="6622415" y="5848560"/>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DD52363-76DF-4C1D-A208-53FFABB21B63}"/>
                  </a:ext>
                </a:extLst>
              </p:cNvPr>
              <p:cNvGrpSpPr/>
              <p:nvPr/>
            </p:nvGrpSpPr>
            <p:grpSpPr>
              <a:xfrm>
                <a:off x="6171935" y="5194559"/>
                <a:ext cx="653415" cy="128402"/>
                <a:chOff x="6096000" y="5848560"/>
                <a:chExt cx="653415" cy="128402"/>
              </a:xfrm>
            </p:grpSpPr>
            <p:cxnSp>
              <p:nvCxnSpPr>
                <p:cNvPr id="10" name="Straight Connector 9">
                  <a:extLst>
                    <a:ext uri="{FF2B5EF4-FFF2-40B4-BE49-F238E27FC236}">
                      <a16:creationId xmlns:a16="http://schemas.microsoft.com/office/drawing/2014/main" id="{5F761658-BE5E-435C-8036-616827CA3FD4}"/>
                    </a:ext>
                  </a:extLst>
                </p:cNvPr>
                <p:cNvCxnSpPr>
                  <a:cxnSpLocks/>
                </p:cNvCxnSpPr>
                <p:nvPr/>
              </p:nvCxnSpPr>
              <p:spPr>
                <a:xfrm flipV="1">
                  <a:off x="6096000" y="5848561"/>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3D63B8-1F44-461E-9448-BC8FF0168FD8}"/>
                    </a:ext>
                  </a:extLst>
                </p:cNvPr>
                <p:cNvCxnSpPr>
                  <a:cxnSpLocks/>
                </p:cNvCxnSpPr>
                <p:nvPr/>
              </p:nvCxnSpPr>
              <p:spPr>
                <a:xfrm flipH="1" flipV="1">
                  <a:off x="6199505" y="5848561"/>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ADD0695-0FD8-4F0C-A405-39ABCD70FE27}"/>
                    </a:ext>
                  </a:extLst>
                </p:cNvPr>
                <p:cNvCxnSpPr>
                  <a:cxnSpLocks/>
                </p:cNvCxnSpPr>
                <p:nvPr/>
              </p:nvCxnSpPr>
              <p:spPr>
                <a:xfrm flipV="1">
                  <a:off x="6307455" y="5848561"/>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0AF76D-D504-4006-BC36-F5B0F11D03F4}"/>
                    </a:ext>
                  </a:extLst>
                </p:cNvPr>
                <p:cNvCxnSpPr>
                  <a:cxnSpLocks/>
                </p:cNvCxnSpPr>
                <p:nvPr/>
              </p:nvCxnSpPr>
              <p:spPr>
                <a:xfrm flipH="1" flipV="1">
                  <a:off x="6410960" y="5848561"/>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ACB7D0-EE99-4BFF-BC75-AD0BA79CEEE6}"/>
                    </a:ext>
                  </a:extLst>
                </p:cNvPr>
                <p:cNvCxnSpPr>
                  <a:cxnSpLocks/>
                </p:cNvCxnSpPr>
                <p:nvPr/>
              </p:nvCxnSpPr>
              <p:spPr>
                <a:xfrm flipV="1">
                  <a:off x="6518910" y="5848560"/>
                  <a:ext cx="12192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0F139-E82D-4282-9EFB-4A8FC1F5B9D8}"/>
                    </a:ext>
                  </a:extLst>
                </p:cNvPr>
                <p:cNvCxnSpPr>
                  <a:cxnSpLocks/>
                </p:cNvCxnSpPr>
                <p:nvPr/>
              </p:nvCxnSpPr>
              <p:spPr>
                <a:xfrm flipH="1" flipV="1">
                  <a:off x="6622415" y="5848560"/>
                  <a:ext cx="127000" cy="12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6290B29C-EBA8-400F-BBB5-FDA584455997}"/>
              </a:ext>
            </a:extLst>
          </p:cNvPr>
          <p:cNvGrpSpPr/>
          <p:nvPr/>
        </p:nvGrpSpPr>
        <p:grpSpPr>
          <a:xfrm>
            <a:off x="5375273" y="3649963"/>
            <a:ext cx="4509506" cy="3199411"/>
            <a:chOff x="3720094" y="2388868"/>
            <a:chExt cx="4509506" cy="3199411"/>
          </a:xfrm>
        </p:grpSpPr>
        <p:pic>
          <p:nvPicPr>
            <p:cNvPr id="37" name="Picture 36">
              <a:extLst>
                <a:ext uri="{FF2B5EF4-FFF2-40B4-BE49-F238E27FC236}">
                  <a16:creationId xmlns:a16="http://schemas.microsoft.com/office/drawing/2014/main" id="{D4701691-B080-4595-8348-0EAF60E04C9E}"/>
                </a:ext>
              </a:extLst>
            </p:cNvPr>
            <p:cNvPicPr>
              <a:picLocks noChangeAspect="1"/>
            </p:cNvPicPr>
            <p:nvPr/>
          </p:nvPicPr>
          <p:blipFill>
            <a:blip r:embed="rId4"/>
            <a:stretch>
              <a:fillRect/>
            </a:stretch>
          </p:blipFill>
          <p:spPr>
            <a:xfrm>
              <a:off x="5097875" y="2995778"/>
              <a:ext cx="1653996" cy="1035571"/>
            </a:xfrm>
            <a:prstGeom prst="rect">
              <a:avLst/>
            </a:prstGeom>
          </p:spPr>
        </p:pic>
        <p:pic>
          <p:nvPicPr>
            <p:cNvPr id="38" name="Picture 37">
              <a:extLst>
                <a:ext uri="{FF2B5EF4-FFF2-40B4-BE49-F238E27FC236}">
                  <a16:creationId xmlns:a16="http://schemas.microsoft.com/office/drawing/2014/main" id="{C0E20771-0587-480A-887D-6A6E47016DFB}"/>
                </a:ext>
              </a:extLst>
            </p:cNvPr>
            <p:cNvPicPr>
              <a:picLocks noChangeAspect="1"/>
            </p:cNvPicPr>
            <p:nvPr/>
          </p:nvPicPr>
          <p:blipFill>
            <a:blip r:embed="rId5"/>
            <a:stretch>
              <a:fillRect/>
            </a:stretch>
          </p:blipFill>
          <p:spPr>
            <a:xfrm>
              <a:off x="4936591" y="4102745"/>
              <a:ext cx="1783741" cy="1110426"/>
            </a:xfrm>
            <a:prstGeom prst="rect">
              <a:avLst/>
            </a:prstGeom>
          </p:spPr>
        </p:pic>
        <p:pic>
          <p:nvPicPr>
            <p:cNvPr id="39" name="Picture 38">
              <a:extLst>
                <a:ext uri="{FF2B5EF4-FFF2-40B4-BE49-F238E27FC236}">
                  <a16:creationId xmlns:a16="http://schemas.microsoft.com/office/drawing/2014/main" id="{8061AF0F-1A84-4CA8-842F-6DA74C52DF21}"/>
                </a:ext>
              </a:extLst>
            </p:cNvPr>
            <p:cNvPicPr>
              <a:picLocks noChangeAspect="1"/>
            </p:cNvPicPr>
            <p:nvPr/>
          </p:nvPicPr>
          <p:blipFill>
            <a:blip r:embed="rId6"/>
            <a:stretch>
              <a:fillRect/>
            </a:stretch>
          </p:blipFill>
          <p:spPr>
            <a:xfrm>
              <a:off x="6704626" y="3252130"/>
              <a:ext cx="706735" cy="1598354"/>
            </a:xfrm>
            <a:prstGeom prst="rect">
              <a:avLst/>
            </a:prstGeom>
          </p:spPr>
        </p:pic>
        <p:grpSp>
          <p:nvGrpSpPr>
            <p:cNvPr id="40" name="Group 39">
              <a:extLst>
                <a:ext uri="{FF2B5EF4-FFF2-40B4-BE49-F238E27FC236}">
                  <a16:creationId xmlns:a16="http://schemas.microsoft.com/office/drawing/2014/main" id="{91A39ADD-8422-4FEB-90E6-383B1FE62CDA}"/>
                </a:ext>
              </a:extLst>
            </p:cNvPr>
            <p:cNvGrpSpPr/>
            <p:nvPr/>
          </p:nvGrpSpPr>
          <p:grpSpPr>
            <a:xfrm>
              <a:off x="3720094" y="2388868"/>
              <a:ext cx="4509506" cy="3199411"/>
              <a:chOff x="3720094" y="2388868"/>
              <a:chExt cx="4509506" cy="3199411"/>
            </a:xfrm>
          </p:grpSpPr>
          <p:pic>
            <p:nvPicPr>
              <p:cNvPr id="41" name="Picture 2" descr="Cloud-Icon - Voonami, Inc.">
                <a:extLst>
                  <a:ext uri="{FF2B5EF4-FFF2-40B4-BE49-F238E27FC236}">
                    <a16:creationId xmlns:a16="http://schemas.microsoft.com/office/drawing/2014/main" id="{71E5D276-8507-4214-AA00-7EF89FCFD7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179" t="3742" r="5390" b="22799"/>
              <a:stretch/>
            </p:blipFill>
            <p:spPr bwMode="auto">
              <a:xfrm>
                <a:off x="4298868" y="2388868"/>
                <a:ext cx="3930732" cy="28831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B298F7DD-E2E8-467A-8673-8A425900E25C}"/>
                  </a:ext>
                </a:extLst>
              </p:cNvPr>
              <p:cNvPicPr>
                <a:picLocks noChangeAspect="1"/>
              </p:cNvPicPr>
              <p:nvPr/>
            </p:nvPicPr>
            <p:blipFill rotWithShape="1">
              <a:blip r:embed="rId8"/>
              <a:srcRect r="7895"/>
              <a:stretch/>
            </p:blipFill>
            <p:spPr>
              <a:xfrm rot="462142">
                <a:off x="3720094" y="3656608"/>
                <a:ext cx="662675" cy="473353"/>
              </a:xfrm>
              <a:prstGeom prst="rect">
                <a:avLst/>
              </a:prstGeom>
            </p:spPr>
          </p:pic>
          <p:sp>
            <p:nvSpPr>
              <p:cNvPr id="43" name="Rectangle 42">
                <a:extLst>
                  <a:ext uri="{FF2B5EF4-FFF2-40B4-BE49-F238E27FC236}">
                    <a16:creationId xmlns:a16="http://schemas.microsoft.com/office/drawing/2014/main" id="{36190087-0B5C-491B-BDF4-616DEF91C492}"/>
                  </a:ext>
                </a:extLst>
              </p:cNvPr>
              <p:cNvSpPr/>
              <p:nvPr/>
            </p:nvSpPr>
            <p:spPr>
              <a:xfrm>
                <a:off x="4202520" y="5218947"/>
                <a:ext cx="4027080" cy="369332"/>
              </a:xfrm>
              <a:prstGeom prst="rect">
                <a:avLst/>
              </a:prstGeom>
            </p:spPr>
            <p:txBody>
              <a:bodyPr wrap="square">
                <a:spAutoFit/>
              </a:bodyPr>
              <a:lstStyle/>
              <a:p>
                <a:pPr lvl="1">
                  <a:spcBef>
                    <a:spcPct val="20000"/>
                  </a:spcBef>
                  <a:buClr>
                    <a:srgbClr val="339933"/>
                  </a:buClr>
                </a:pPr>
                <a:r>
                  <a:rPr lang="en-US" b="1" dirty="0">
                    <a:latin typeface="+mn-lt"/>
                  </a:rPr>
                  <a:t>Speech-induced Facial Vibrations</a:t>
                </a:r>
              </a:p>
            </p:txBody>
          </p:sp>
        </p:grpSp>
      </p:grpSp>
    </p:spTree>
    <p:extLst>
      <p:ext uri="{BB962C8B-B14F-4D97-AF65-F5344CB8AC3E}">
        <p14:creationId xmlns:p14="http://schemas.microsoft.com/office/powerpoint/2010/main" val="38488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50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0976"/>
            <a:ext cx="11476383" cy="1066800"/>
          </a:xfrm>
        </p:spPr>
        <p:txBody>
          <a:bodyPr>
            <a:normAutofit fontScale="90000"/>
          </a:bodyPr>
          <a:lstStyle/>
          <a:p>
            <a:r>
              <a:rPr lang="en-US" dirty="0"/>
              <a:t>Exploiting Facial Vibration Leakage: Gender and Speaker Info</a:t>
            </a:r>
          </a:p>
        </p:txBody>
      </p:sp>
      <p:sp>
        <p:nvSpPr>
          <p:cNvPr id="3" name="Content Placeholder 2"/>
          <p:cNvSpPr>
            <a:spLocks noGrp="1"/>
          </p:cNvSpPr>
          <p:nvPr>
            <p:ph idx="1"/>
          </p:nvPr>
        </p:nvSpPr>
        <p:spPr>
          <a:xfrm>
            <a:off x="609600" y="1707776"/>
            <a:ext cx="10972800" cy="4325112"/>
          </a:xfrm>
        </p:spPr>
        <p:txBody>
          <a:bodyPr/>
          <a:lstStyle/>
          <a:p>
            <a:r>
              <a:rPr lang="en-US" dirty="0"/>
              <a:t>Leaking identity of the wearer</a:t>
            </a:r>
          </a:p>
          <a:p>
            <a:pPr lvl="1"/>
            <a:r>
              <a:rPr lang="en-US" sz="2400" dirty="0">
                <a:solidFill>
                  <a:schemeClr val="accent2">
                    <a:lumMod val="75000"/>
                  </a:schemeClr>
                </a:solidFill>
              </a:rPr>
              <a:t>Watching/shopping preferences</a:t>
            </a:r>
          </a:p>
          <a:p>
            <a:pPr lvl="1"/>
            <a:r>
              <a:rPr lang="en-US" sz="2400" dirty="0">
                <a:solidFill>
                  <a:schemeClr val="accent2">
                    <a:lumMod val="75000"/>
                  </a:schemeClr>
                </a:solidFill>
              </a:rPr>
              <a:t>AR/VR travel histories </a:t>
            </a:r>
          </a:p>
          <a:p>
            <a:pPr lvl="1"/>
            <a:r>
              <a:rPr lang="en-US" altLang="zh-CN" sz="2400" dirty="0">
                <a:solidFill>
                  <a:schemeClr val="accent2">
                    <a:lumMod val="75000"/>
                  </a:schemeClr>
                </a:solidFill>
                <a:latin typeface="+mn-lt"/>
              </a:rPr>
              <a:t>App usage</a:t>
            </a:r>
            <a:endParaRPr lang="en-US" sz="2400" dirty="0">
              <a:solidFill>
                <a:schemeClr val="accent2">
                  <a:lumMod val="75000"/>
                </a:schemeClr>
              </a:solidFill>
            </a:endParaRPr>
          </a:p>
          <a:p>
            <a:r>
              <a:rPr lang="en-US" dirty="0"/>
              <a:t>Leaking gender information of the wearer</a:t>
            </a:r>
          </a:p>
          <a:p>
            <a:pPr lvl="1"/>
            <a:r>
              <a:rPr lang="en-US" sz="2400" dirty="0">
                <a:solidFill>
                  <a:schemeClr val="accent2">
                    <a:lumMod val="75000"/>
                  </a:schemeClr>
                </a:solidFill>
              </a:rPr>
              <a:t>Advertising gender-specific products</a:t>
            </a:r>
          </a:p>
          <a:p>
            <a:pPr lvl="1"/>
            <a:r>
              <a:rPr lang="en-US" sz="2400" dirty="0">
                <a:solidFill>
                  <a:schemeClr val="accent2">
                    <a:lumMod val="75000"/>
                  </a:schemeClr>
                </a:solidFill>
              </a:rPr>
              <a:t>Analyzing gender-specific behaviors</a:t>
            </a:r>
          </a:p>
          <a:p>
            <a:pPr lvl="1"/>
            <a:endParaRPr lang="en-US" dirty="0"/>
          </a:p>
        </p:txBody>
      </p:sp>
      <p:grpSp>
        <p:nvGrpSpPr>
          <p:cNvPr id="4" name="Group 3">
            <a:extLst>
              <a:ext uri="{FF2B5EF4-FFF2-40B4-BE49-F238E27FC236}">
                <a16:creationId xmlns:a16="http://schemas.microsoft.com/office/drawing/2014/main" id="{6E8C665D-ED96-4403-A9C5-9C75E5725022}"/>
              </a:ext>
            </a:extLst>
          </p:cNvPr>
          <p:cNvGrpSpPr/>
          <p:nvPr/>
        </p:nvGrpSpPr>
        <p:grpSpPr>
          <a:xfrm>
            <a:off x="2212451" y="5300987"/>
            <a:ext cx="7625463" cy="1273549"/>
            <a:chOff x="685800" y="4404794"/>
            <a:chExt cx="7625463" cy="1273549"/>
          </a:xfrm>
        </p:grpSpPr>
        <p:pic>
          <p:nvPicPr>
            <p:cNvPr id="5" name="Picture 2" descr="Alibaba&amp;#39;s VR Shopping: Fad or Future? - Digital Innovation and  Transformation">
              <a:extLst>
                <a:ext uri="{FF2B5EF4-FFF2-40B4-BE49-F238E27FC236}">
                  <a16:creationId xmlns:a16="http://schemas.microsoft.com/office/drawing/2014/main" id="{3155C7EC-8642-4042-AE95-EB7AC5C7BF2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2857"/>
            <a:stretch/>
          </p:blipFill>
          <p:spPr bwMode="auto">
            <a:xfrm>
              <a:off x="685800" y="4419600"/>
              <a:ext cx="1905000" cy="12587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he “Oculus Platform” Marketplace For Virtual Reality App Launches This  Fall | TechCrunch">
              <a:extLst>
                <a:ext uri="{FF2B5EF4-FFF2-40B4-BE49-F238E27FC236}">
                  <a16:creationId xmlns:a16="http://schemas.microsoft.com/office/drawing/2014/main" id="{B72A8610-96A1-4FE8-BC57-81D3B617A5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99" t="10564" r="20302" b="16197"/>
            <a:stretch/>
          </p:blipFill>
          <p:spPr bwMode="auto">
            <a:xfrm>
              <a:off x="4708788" y="4419600"/>
              <a:ext cx="1651546" cy="12587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From sofa to safari: the rise of virtual travel | Evening Standard">
              <a:extLst>
                <a:ext uri="{FF2B5EF4-FFF2-40B4-BE49-F238E27FC236}">
                  <a16:creationId xmlns:a16="http://schemas.microsoft.com/office/drawing/2014/main" id="{80B1B1E6-BBDB-484A-8E7D-B872E4929B9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65" r="3334" b="6250"/>
            <a:stretch/>
          </p:blipFill>
          <p:spPr bwMode="auto">
            <a:xfrm>
              <a:off x="2693149" y="4419600"/>
              <a:ext cx="1913289" cy="125874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42EE183-CDF0-49BB-82B4-DD5897C0B16A}"/>
                </a:ext>
              </a:extLst>
            </p:cNvPr>
            <p:cNvGrpSpPr/>
            <p:nvPr/>
          </p:nvGrpSpPr>
          <p:grpSpPr>
            <a:xfrm>
              <a:off x="6462684" y="4404794"/>
              <a:ext cx="1848579" cy="1273549"/>
              <a:chOff x="6858000" y="4404794"/>
              <a:chExt cx="1848579" cy="1273549"/>
            </a:xfrm>
          </p:grpSpPr>
          <p:pic>
            <p:nvPicPr>
              <p:cNvPr id="9" name="Picture 12" descr="Best Luxury Electronics, Gadgets &amp;amp; News | Home Audio, Video, Reviews">
                <a:extLst>
                  <a:ext uri="{FF2B5EF4-FFF2-40B4-BE49-F238E27FC236}">
                    <a16:creationId xmlns:a16="http://schemas.microsoft.com/office/drawing/2014/main" id="{38D47D83-DC4D-495D-9946-B88FB057F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3311" y="4404794"/>
                <a:ext cx="1843268" cy="12587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stationary, writing implement&#10;&#10;Description automatically generated">
                <a:extLst>
                  <a:ext uri="{FF2B5EF4-FFF2-40B4-BE49-F238E27FC236}">
                    <a16:creationId xmlns:a16="http://schemas.microsoft.com/office/drawing/2014/main" id="{A53285D8-C96E-4C7F-862F-5EFA867C56D0}"/>
                  </a:ext>
                </a:extLst>
              </p:cNvPr>
              <p:cNvPicPr>
                <a:picLocks noChangeAspect="1"/>
              </p:cNvPicPr>
              <p:nvPr/>
            </p:nvPicPr>
            <p:blipFill rotWithShape="1">
              <a:blip r:embed="rId7"/>
              <a:srcRect l="19117"/>
              <a:stretch/>
            </p:blipFill>
            <p:spPr>
              <a:xfrm>
                <a:off x="6858000" y="4404794"/>
                <a:ext cx="1848579" cy="1273549"/>
              </a:xfrm>
              <a:prstGeom prst="rtTriangle">
                <a:avLst/>
              </a:prstGeom>
            </p:spPr>
          </p:pic>
        </p:grpSp>
      </p:grpSp>
    </p:spTree>
    <p:extLst>
      <p:ext uri="{BB962C8B-B14F-4D97-AF65-F5344CB8AC3E}">
        <p14:creationId xmlns:p14="http://schemas.microsoft.com/office/powerpoint/2010/main" val="35143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0976"/>
            <a:ext cx="11476383" cy="1066800"/>
          </a:xfrm>
        </p:spPr>
        <p:txBody>
          <a:bodyPr>
            <a:normAutofit fontScale="90000"/>
          </a:bodyPr>
          <a:lstStyle/>
          <a:p>
            <a:r>
              <a:rPr lang="en-US" dirty="0"/>
              <a:t>Exploiting Facial Vibration Leakage: Sensitive Speech Content </a:t>
            </a:r>
          </a:p>
        </p:txBody>
      </p:sp>
      <p:sp>
        <p:nvSpPr>
          <p:cNvPr id="3" name="Content Placeholder 2"/>
          <p:cNvSpPr>
            <a:spLocks noGrp="1"/>
          </p:cNvSpPr>
          <p:nvPr>
            <p:ph idx="1"/>
          </p:nvPr>
        </p:nvSpPr>
        <p:spPr>
          <a:xfrm>
            <a:off x="609600" y="1891912"/>
            <a:ext cx="10972800" cy="4325112"/>
          </a:xfrm>
        </p:spPr>
        <p:txBody>
          <a:bodyPr>
            <a:normAutofit/>
          </a:bodyPr>
          <a:lstStyle/>
          <a:p>
            <a:r>
              <a:rPr lang="en-US" sz="2000" dirty="0"/>
              <a:t>Leaking a broad array of sensitive information in speech</a:t>
            </a:r>
          </a:p>
          <a:p>
            <a:pPr lvl="1"/>
            <a:r>
              <a:rPr lang="en-US" sz="1600" dirty="0">
                <a:solidFill>
                  <a:schemeClr val="accent2">
                    <a:lumMod val="75000"/>
                  </a:schemeClr>
                </a:solidFill>
              </a:rPr>
              <a:t>Social Security Number (SSN)</a:t>
            </a:r>
          </a:p>
          <a:p>
            <a:pPr lvl="1"/>
            <a:r>
              <a:rPr lang="en-US" sz="1600" dirty="0">
                <a:solidFill>
                  <a:schemeClr val="accent2">
                    <a:lumMod val="75000"/>
                  </a:schemeClr>
                </a:solidFill>
              </a:rPr>
              <a:t>Cell Numbers</a:t>
            </a:r>
          </a:p>
          <a:p>
            <a:pPr lvl="1"/>
            <a:r>
              <a:rPr lang="en-US" sz="1600" dirty="0">
                <a:solidFill>
                  <a:schemeClr val="accent2">
                    <a:lumMod val="75000"/>
                  </a:schemeClr>
                </a:solidFill>
              </a:rPr>
              <a:t>Password/Pin</a:t>
            </a:r>
          </a:p>
          <a:p>
            <a:pPr lvl="1"/>
            <a:r>
              <a:rPr lang="en-US" sz="1600" dirty="0">
                <a:solidFill>
                  <a:schemeClr val="accent2">
                    <a:lumMod val="75000"/>
                  </a:schemeClr>
                </a:solidFill>
              </a:rPr>
              <a:t>Transactions</a:t>
            </a:r>
          </a:p>
          <a:p>
            <a:pPr lvl="1"/>
            <a:r>
              <a:rPr lang="en-US" sz="1600" dirty="0">
                <a:solidFill>
                  <a:schemeClr val="accent2">
                    <a:lumMod val="75000"/>
                  </a:schemeClr>
                </a:solidFill>
              </a:rPr>
              <a:t>Healthcare Info</a:t>
            </a:r>
          </a:p>
          <a:p>
            <a:r>
              <a:rPr lang="en-US" sz="2000" dirty="0"/>
              <a:t>More importantly, facial vibrations can reveal speech content, such as social security numbers, phone numbers, passwords, transactions, and healthcare information. Exposing such information could lead to identity theft, credit card fraud, confidential and healthcare information leakage, which puts the user’s security and privacy at high risk.</a:t>
            </a:r>
          </a:p>
          <a:p>
            <a:pPr lvl="1"/>
            <a:endParaRPr lang="en-US" dirty="0"/>
          </a:p>
        </p:txBody>
      </p:sp>
      <p:grpSp>
        <p:nvGrpSpPr>
          <p:cNvPr id="11" name="Group 10">
            <a:extLst>
              <a:ext uri="{FF2B5EF4-FFF2-40B4-BE49-F238E27FC236}">
                <a16:creationId xmlns:a16="http://schemas.microsoft.com/office/drawing/2014/main" id="{5AF667BE-1308-4365-8345-711EE3D2F96D}"/>
              </a:ext>
            </a:extLst>
          </p:cNvPr>
          <p:cNvGrpSpPr/>
          <p:nvPr/>
        </p:nvGrpSpPr>
        <p:grpSpPr>
          <a:xfrm>
            <a:off x="2849507" y="5219655"/>
            <a:ext cx="6492986" cy="1408251"/>
            <a:chOff x="852096" y="4125961"/>
            <a:chExt cx="7453704" cy="1790700"/>
          </a:xfrm>
        </p:grpSpPr>
        <p:pic>
          <p:nvPicPr>
            <p:cNvPr id="12" name="Picture 4" descr="The United States Social Security Administration">
              <a:extLst>
                <a:ext uri="{FF2B5EF4-FFF2-40B4-BE49-F238E27FC236}">
                  <a16:creationId xmlns:a16="http://schemas.microsoft.com/office/drawing/2014/main" id="{3D85C74B-00B7-4565-93C9-5F319106C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96" y="4213231"/>
              <a:ext cx="1616161" cy="16161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Password - Free security icons">
              <a:extLst>
                <a:ext uri="{FF2B5EF4-FFF2-40B4-BE49-F238E27FC236}">
                  <a16:creationId xmlns:a16="http://schemas.microsoft.com/office/drawing/2014/main" id="{2F8A4B95-9ACD-445A-A688-8FAC3F7B7C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9322" y="4125961"/>
              <a:ext cx="1790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Blue Icon Telephone - Free vector graphic on Pixabay">
              <a:extLst>
                <a:ext uri="{FF2B5EF4-FFF2-40B4-BE49-F238E27FC236}">
                  <a16:creationId xmlns:a16="http://schemas.microsoft.com/office/drawing/2014/main" id="{36E1C85C-42DD-4867-BA6B-4EEFE71782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1087" y="4212725"/>
              <a:ext cx="1654261" cy="16752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Transaction Vector SVG Icon - SVG Repo">
              <a:extLst>
                <a:ext uri="{FF2B5EF4-FFF2-40B4-BE49-F238E27FC236}">
                  <a16:creationId xmlns:a16="http://schemas.microsoft.com/office/drawing/2014/main" id="{8D4D1ADF-07C5-405E-A05B-6D928300B9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096" y="4175726"/>
              <a:ext cx="1738704" cy="17387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348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1694"/>
            <a:ext cx="10972800" cy="1066800"/>
          </a:xfrm>
        </p:spPr>
        <p:txBody>
          <a:bodyPr/>
          <a:lstStyle/>
          <a:p>
            <a:r>
              <a:rPr lang="en-US" dirty="0"/>
              <a:t>Two Types of Facial Dynamics</a:t>
            </a:r>
          </a:p>
        </p:txBody>
      </p:sp>
      <p:pic>
        <p:nvPicPr>
          <p:cNvPr id="6" name="Picture 5" descr="Diagram&#10;&#10;Description automatically generated">
            <a:extLst>
              <a:ext uri="{FF2B5EF4-FFF2-40B4-BE49-F238E27FC236}">
                <a16:creationId xmlns:a16="http://schemas.microsoft.com/office/drawing/2014/main" id="{15B725CE-B3C7-40D8-AC6E-A3B89959DA2F}"/>
              </a:ext>
            </a:extLst>
          </p:cNvPr>
          <p:cNvPicPr>
            <a:picLocks noChangeAspect="1"/>
          </p:cNvPicPr>
          <p:nvPr/>
        </p:nvPicPr>
        <p:blipFill rotWithShape="1">
          <a:blip r:embed="rId3"/>
          <a:srcRect r="47432" b="8617"/>
          <a:stretch/>
        </p:blipFill>
        <p:spPr>
          <a:xfrm>
            <a:off x="663463" y="1749612"/>
            <a:ext cx="3854245" cy="2880543"/>
          </a:xfrm>
          <a:prstGeom prst="rect">
            <a:avLst/>
          </a:prstGeom>
        </p:spPr>
      </p:pic>
      <p:pic>
        <p:nvPicPr>
          <p:cNvPr id="7" name="Picture 6">
            <a:extLst>
              <a:ext uri="{FF2B5EF4-FFF2-40B4-BE49-F238E27FC236}">
                <a16:creationId xmlns:a16="http://schemas.microsoft.com/office/drawing/2014/main" id="{5BCF5010-F72E-4CC6-BF98-1518E18BC308}"/>
              </a:ext>
            </a:extLst>
          </p:cNvPr>
          <p:cNvPicPr>
            <a:picLocks noChangeAspect="1"/>
          </p:cNvPicPr>
          <p:nvPr/>
        </p:nvPicPr>
        <p:blipFill>
          <a:blip r:embed="rId4"/>
          <a:stretch>
            <a:fillRect/>
          </a:stretch>
        </p:blipFill>
        <p:spPr>
          <a:xfrm>
            <a:off x="5971761" y="1668494"/>
            <a:ext cx="4003950" cy="2772743"/>
          </a:xfrm>
          <a:prstGeom prst="rect">
            <a:avLst/>
          </a:prstGeom>
        </p:spPr>
      </p:pic>
      <p:sp>
        <p:nvSpPr>
          <p:cNvPr id="8" name="Content Placeholder 2">
            <a:extLst>
              <a:ext uri="{FF2B5EF4-FFF2-40B4-BE49-F238E27FC236}">
                <a16:creationId xmlns:a16="http://schemas.microsoft.com/office/drawing/2014/main" id="{9F637938-5215-4ECB-9AFB-FAEA4BA22C8D}"/>
              </a:ext>
            </a:extLst>
          </p:cNvPr>
          <p:cNvSpPr>
            <a:spLocks/>
          </p:cNvSpPr>
          <p:nvPr/>
        </p:nvSpPr>
        <p:spPr bwMode="auto">
          <a:xfrm>
            <a:off x="571740" y="4646362"/>
            <a:ext cx="4037690" cy="1268839"/>
          </a:xfrm>
          <a:prstGeom prst="rect">
            <a:avLst/>
          </a:prstGeom>
          <a:noFill/>
          <a:ln w="9525">
            <a:noFill/>
            <a:miter lim="800000"/>
            <a:headEnd/>
            <a:tailEnd/>
          </a:ln>
        </p:spPr>
        <p:txBody>
          <a:bodyPr/>
          <a:lstStyle/>
          <a:p>
            <a:pPr marL="0" lvl="1">
              <a:spcBef>
                <a:spcPct val="20000"/>
              </a:spcBef>
              <a:buClr>
                <a:srgbClr val="339933"/>
              </a:buClr>
            </a:pPr>
            <a:r>
              <a:rPr lang="en-US" sz="2400" b="1" dirty="0">
                <a:latin typeface="+mj-lt"/>
              </a:rPr>
              <a:t>    Facial muscle movements</a:t>
            </a:r>
            <a:endParaRPr lang="en-US" altLang="zh-CN" sz="2800" b="1" dirty="0">
              <a:latin typeface="+mj-lt"/>
            </a:endParaRPr>
          </a:p>
          <a:p>
            <a:pPr marL="800100" lvl="1" indent="-342900">
              <a:spcBef>
                <a:spcPts val="276"/>
              </a:spcBef>
              <a:buClr>
                <a:srgbClr val="339933"/>
              </a:buClr>
              <a:buFont typeface="Wingdings" charset="2"/>
              <a:buChar char="ü"/>
            </a:pPr>
            <a:r>
              <a:rPr lang="en-US" altLang="zh-CN" sz="2000" dirty="0">
                <a:latin typeface="+mj-lt"/>
              </a:rPr>
              <a:t>Movements of facial muscles during speech</a:t>
            </a:r>
          </a:p>
          <a:p>
            <a:pPr marL="800100" lvl="1" indent="-342900">
              <a:spcBef>
                <a:spcPts val="276"/>
              </a:spcBef>
              <a:buClr>
                <a:srgbClr val="339933"/>
              </a:buClr>
              <a:buFont typeface="Wingdings" charset="2"/>
              <a:buChar char="ü"/>
            </a:pPr>
            <a:r>
              <a:rPr lang="en-US" altLang="zh-CN" sz="2000" dirty="0">
                <a:latin typeface="+mj-lt"/>
              </a:rPr>
              <a:t>Reflecting speech content and facial biometrics</a:t>
            </a:r>
            <a:endParaRPr lang="en-US" altLang="zh-CN" sz="2000" dirty="0"/>
          </a:p>
          <a:p>
            <a:pPr marL="342900" indent="-342900">
              <a:spcBef>
                <a:spcPct val="20000"/>
              </a:spcBef>
              <a:buClr>
                <a:srgbClr val="339933"/>
              </a:buClr>
              <a:buFont typeface="Wingdings" pitchFamily="2" charset="2"/>
              <a:buChar char="v"/>
            </a:pPr>
            <a:endParaRPr lang="en-US" altLang="zh-CN" sz="2400" dirty="0">
              <a:solidFill>
                <a:srgbClr val="C00000"/>
              </a:solidFill>
              <a:latin typeface="+mn-lt"/>
            </a:endParaRPr>
          </a:p>
        </p:txBody>
      </p:sp>
      <p:sp>
        <p:nvSpPr>
          <p:cNvPr id="9" name="Content Placeholder 2">
            <a:extLst>
              <a:ext uri="{FF2B5EF4-FFF2-40B4-BE49-F238E27FC236}">
                <a16:creationId xmlns:a16="http://schemas.microsoft.com/office/drawing/2014/main" id="{E9FCF63A-DE23-4034-BA63-48DAFE49FEE7}"/>
              </a:ext>
            </a:extLst>
          </p:cNvPr>
          <p:cNvSpPr>
            <a:spLocks/>
          </p:cNvSpPr>
          <p:nvPr/>
        </p:nvSpPr>
        <p:spPr bwMode="auto">
          <a:xfrm>
            <a:off x="5971761" y="4630155"/>
            <a:ext cx="4156587" cy="1268839"/>
          </a:xfrm>
          <a:prstGeom prst="rect">
            <a:avLst/>
          </a:prstGeom>
          <a:noFill/>
          <a:ln w="9525">
            <a:noFill/>
            <a:miter lim="800000"/>
            <a:headEnd/>
            <a:tailEnd/>
          </a:ln>
        </p:spPr>
        <p:txBody>
          <a:bodyPr/>
          <a:lstStyle/>
          <a:p>
            <a:pPr marL="0" lvl="1">
              <a:spcBef>
                <a:spcPct val="20000"/>
              </a:spcBef>
              <a:buClr>
                <a:srgbClr val="339933"/>
              </a:buClr>
            </a:pPr>
            <a:r>
              <a:rPr lang="en-US" sz="2400" b="1" dirty="0">
                <a:latin typeface="+mj-lt"/>
              </a:rPr>
              <a:t>   Bone-borne vibrations</a:t>
            </a:r>
            <a:endParaRPr lang="en-US" altLang="zh-CN" sz="2800" b="1" dirty="0">
              <a:latin typeface="+mj-lt"/>
            </a:endParaRPr>
          </a:p>
          <a:p>
            <a:pPr marL="800100" lvl="1" indent="-342900">
              <a:spcBef>
                <a:spcPts val="276"/>
              </a:spcBef>
              <a:buClr>
                <a:srgbClr val="339933"/>
              </a:buClr>
              <a:buFont typeface="Wingdings" charset="2"/>
              <a:buChar char="ü"/>
            </a:pPr>
            <a:r>
              <a:rPr lang="en-US" altLang="zh-CN" sz="2000" dirty="0">
                <a:latin typeface="+mj-lt"/>
              </a:rPr>
              <a:t>Conductive vibrations produced by vocal cords</a:t>
            </a:r>
          </a:p>
          <a:p>
            <a:pPr marL="800100" lvl="1" indent="-342900">
              <a:spcBef>
                <a:spcPts val="276"/>
              </a:spcBef>
              <a:buClr>
                <a:srgbClr val="339933"/>
              </a:buClr>
              <a:buFont typeface="Wingdings" charset="2"/>
              <a:buChar char="ü"/>
            </a:pPr>
            <a:r>
              <a:rPr lang="en-US" altLang="zh-CN" sz="2000" dirty="0">
                <a:latin typeface="+mj-lt"/>
              </a:rPr>
              <a:t>Capturing speech and speaker characteristics </a:t>
            </a:r>
          </a:p>
        </p:txBody>
      </p:sp>
    </p:spTree>
    <p:extLst>
      <p:ext uri="{BB962C8B-B14F-4D97-AF65-F5344CB8AC3E}">
        <p14:creationId xmlns:p14="http://schemas.microsoft.com/office/powerpoint/2010/main" val="304608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presentation</Template>
  <TotalTime>22307</TotalTime>
  <Words>3738</Words>
  <Application>Microsoft Office PowerPoint</Application>
  <PresentationFormat>Widescreen</PresentationFormat>
  <Paragraphs>266</Paragraphs>
  <Slides>25</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DengXian</vt:lpstr>
      <vt:lpstr>Arial</vt:lpstr>
      <vt:lpstr>Calibri</vt:lpstr>
      <vt:lpstr>Cambria Math</vt:lpstr>
      <vt:lpstr>Georgia</vt:lpstr>
      <vt:lpstr>Times New Roman</vt:lpstr>
      <vt:lpstr>Wingdings</vt:lpstr>
      <vt:lpstr>Wingdings 2</vt:lpstr>
      <vt:lpstr>Training presentation</vt:lpstr>
      <vt:lpstr>Face-Mic: inferring live speech and speaker identity via subtle facial dynamics captured by AR/VR motion sensors</vt:lpstr>
      <vt:lpstr>About the Paper</vt:lpstr>
      <vt:lpstr>Abstract</vt:lpstr>
      <vt:lpstr>Introduction</vt:lpstr>
      <vt:lpstr>Emerging Face-Mounted AR/VR Devices</vt:lpstr>
      <vt:lpstr>Speech-induced Facial Vibrations</vt:lpstr>
      <vt:lpstr>Exploiting Facial Vibration Leakage: Gender and Speaker Info</vt:lpstr>
      <vt:lpstr>Exploiting Facial Vibration Leakage: Sensitive Speech Content </vt:lpstr>
      <vt:lpstr>Two Types of Facial Dynamics</vt:lpstr>
      <vt:lpstr>Responses of AR/VR Motion Sensors </vt:lpstr>
      <vt:lpstr>Threat Model </vt:lpstr>
      <vt:lpstr>Attack Scenarios and Training Requirements  </vt:lpstr>
      <vt:lpstr>Attack Scenarios and Training Requirements  </vt:lpstr>
      <vt:lpstr>Speech Detection and Segmentation</vt:lpstr>
      <vt:lpstr>Body Motion Artifact Removal</vt:lpstr>
      <vt:lpstr>Speech Recognition</vt:lpstr>
      <vt:lpstr>Putting All Attack Components Together</vt:lpstr>
      <vt:lpstr>Experimental Setup</vt:lpstr>
      <vt:lpstr>Experiments</vt:lpstr>
      <vt:lpstr>Speaker Identification</vt:lpstr>
      <vt:lpstr>Gender Detection</vt:lpstr>
      <vt:lpstr>Speech Recognition (Scenario 1)</vt:lpstr>
      <vt:lpstr>Speech Recognition (Scenario 2 &amp;3)</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Face-Mic: inferring live speech and speaker identity via subtle facial dynamics captured by AR/VR motion sensors</dc:title>
  <dc:creator>Zhengkun Ye</dc:creator>
  <cp:lastModifiedBy>Zhengkun Ye</cp:lastModifiedBy>
  <cp:revision>39</cp:revision>
  <dcterms:created xsi:type="dcterms:W3CDTF">2022-03-10T19:09:15Z</dcterms:created>
  <dcterms:modified xsi:type="dcterms:W3CDTF">2022-04-23T17:53:55Z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